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2"/>
  </p:notesMasterIdLst>
  <p:sldIdLst>
    <p:sldId id="256" r:id="rId2"/>
    <p:sldId id="355" r:id="rId3"/>
    <p:sldId id="380" r:id="rId4"/>
    <p:sldId id="266" r:id="rId5"/>
    <p:sldId id="264" r:id="rId6"/>
    <p:sldId id="309" r:id="rId7"/>
    <p:sldId id="262" r:id="rId8"/>
    <p:sldId id="346" r:id="rId9"/>
    <p:sldId id="265" r:id="rId10"/>
    <p:sldId id="306" r:id="rId11"/>
    <p:sldId id="263" r:id="rId12"/>
    <p:sldId id="360" r:id="rId13"/>
    <p:sldId id="275" r:id="rId14"/>
    <p:sldId id="276" r:id="rId15"/>
    <p:sldId id="277" r:id="rId16"/>
    <p:sldId id="278" r:id="rId17"/>
    <p:sldId id="280" r:id="rId18"/>
    <p:sldId id="356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379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3" r:id="rId40"/>
    <p:sldId id="304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67A"/>
    <a:srgbClr val="FDE5A9"/>
    <a:srgbClr val="E93B29"/>
    <a:srgbClr val="326202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13" autoAdjust="0"/>
    <p:restoredTop sz="94660"/>
  </p:normalViewPr>
  <p:slideViewPr>
    <p:cSldViewPr>
      <p:cViewPr varScale="1">
        <p:scale>
          <a:sx n="69" d="100"/>
          <a:sy n="69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149F29-14DE-4858-BD0F-F4C7A0D30427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D612D-1660-479F-AAE6-AFF9B41326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08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717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935675-BBDC-4ABF-A836-44E19ADFB91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456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5947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1630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0410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8162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9887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0382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0382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8168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038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3196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3072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997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0282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0926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7973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8168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8162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8727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3300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299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6194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1744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0715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46195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22232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5368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14909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87341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92299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06982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953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9385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2BD1A-E85D-440F-BE2E-0122058353FB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2244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4765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106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061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4066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562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742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74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642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302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603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430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677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097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31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34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FFFCC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FFCC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FFFFCC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FFFFCC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FFCC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FFFFCC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FFFFCC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FFFFCC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FFFFCC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gi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1.jpeg"/><Relationship Id="rId7" Type="http://schemas.openxmlformats.org/officeDocument/2006/relationships/hyperlink" Target="http://rds.yahoo.com/_ylt=A0S020na0nBMYgYAxd6JzbkF;_ylu=X3oDMTBpdnJhMHUzBHBvcwMxBHNlYwNzcgR2dGlkAw--/SIG=1hd71pcfl/EXP=1282548826/**http:/images.search.yahoo.com/images/view?back=http://images.search.yahoo.com/search/images?p=chain&amp;w=400&amp;h=300&amp;imgurl=www.secondpicture.com/tutorials/3d/3d_chrome_chain_in_3ds_max_using_a_bump_map.jpg&amp;rurl=http://www.secondpicture.com/tutorials/3d/3d_modeling_of_a_chain_in_3ds_max_01.html&amp;size=32KB&amp;name=3D+Modeling+of+a...&amp;p=chain&amp;oid=ef810e8bdbb1a486cafe93bef81ae034&amp;fr2=&amp;no=1&amp;tt=9030000&amp;sigr=12j7ksr83&amp;sigi=12i9ot3i5&amp;sigb=11k037fl6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0"/>
            <a:ext cx="7772400" cy="1470025"/>
          </a:xfrm>
        </p:spPr>
        <p:txBody>
          <a:bodyPr/>
          <a:lstStyle/>
          <a:p>
            <a:r>
              <a:rPr lang="es-MX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 “Aprovechar al máximo el uso del lenguaje meta por los estudiantes y los maestros: </a:t>
            </a:r>
            <a:r>
              <a:rPr lang="es-MX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métodos </a:t>
            </a:r>
            <a:r>
              <a:rPr lang="es-MX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 ideas de </a:t>
            </a:r>
            <a:r>
              <a:rPr lang="es-MX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práctica”​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4876800"/>
            <a:ext cx="8382000" cy="1752600"/>
          </a:xfrm>
        </p:spPr>
        <p:txBody>
          <a:bodyPr/>
          <a:lstStyle/>
          <a:p>
            <a:r>
              <a:rPr lang="es-MX" dirty="0" smtClean="0"/>
              <a:t>Kim </a:t>
            </a:r>
            <a:r>
              <a:rPr lang="es-MX" dirty="0" err="1" smtClean="0"/>
              <a:t>Dahlquist</a:t>
            </a:r>
            <a:endParaRPr lang="en-US" dirty="0" smtClean="0"/>
          </a:p>
          <a:p>
            <a:r>
              <a:rPr lang="es-MX" sz="2800" dirty="0" smtClean="0"/>
              <a:t>Maestra de inmersión, </a:t>
            </a:r>
            <a:r>
              <a:rPr lang="es-MX" sz="2800" dirty="0" err="1" smtClean="0"/>
              <a:t>Evergreen</a:t>
            </a:r>
            <a:r>
              <a:rPr lang="es-MX" sz="2800" dirty="0" smtClean="0"/>
              <a:t> Junior High</a:t>
            </a:r>
          </a:p>
          <a:p>
            <a:r>
              <a:rPr lang="es-MX" sz="2800" dirty="0"/>
              <a:t>k</a:t>
            </a:r>
            <a:r>
              <a:rPr lang="es-MX" sz="2800" dirty="0" smtClean="0"/>
              <a:t>dahlquist@graniteschools.org</a:t>
            </a:r>
          </a:p>
        </p:txBody>
      </p:sp>
    </p:spTree>
    <p:extLst>
      <p:ext uri="{BB962C8B-B14F-4D97-AF65-F5344CB8AC3E}">
        <p14:creationId xmlns:p14="http://schemas.microsoft.com/office/powerpoint/2010/main" val="18122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95400"/>
            <a:ext cx="7209595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762000" y="2514600"/>
            <a:ext cx="1828800" cy="4572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200" b="1" dirty="0" smtClean="0">
                <a:solidFill>
                  <a:schemeClr val="tx1"/>
                </a:solidFill>
              </a:rPr>
              <a:t>pregunta</a:t>
            </a:r>
            <a:endParaRPr lang="en-US" sz="2200" b="1" dirty="0">
              <a:solidFill>
                <a:schemeClr val="tx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927" y="228600"/>
            <a:ext cx="8915400" cy="1143000"/>
          </a:xfrm>
        </p:spPr>
        <p:txBody>
          <a:bodyPr/>
          <a:lstStyle/>
          <a:p>
            <a:r>
              <a:rPr lang="es-MX" sz="7500" dirty="0" smtClean="0">
                <a:latin typeface="Arial Black" panose="020B0A04020102020204" pitchFamily="34" charset="0"/>
              </a:rPr>
              <a:t>CONVERSACIÓN</a:t>
            </a:r>
            <a:r>
              <a:rPr lang="es-MX" sz="8000" dirty="0" smtClean="0">
                <a:latin typeface="Arial Black" panose="020B0A04020102020204" pitchFamily="34" charset="0"/>
              </a:rPr>
              <a:t> </a:t>
            </a:r>
            <a:endParaRPr lang="en-US" sz="8000" dirty="0">
              <a:latin typeface="Arial Black" panose="020B0A04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791200" y="3124200"/>
            <a:ext cx="1828800" cy="4572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200" b="1" dirty="0" smtClean="0">
                <a:solidFill>
                  <a:schemeClr val="tx1"/>
                </a:solidFill>
              </a:rPr>
              <a:t>respuesta</a:t>
            </a:r>
            <a:endParaRPr lang="en-US" sz="2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78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284" y="457200"/>
            <a:ext cx="8991600" cy="1143000"/>
          </a:xfrm>
        </p:spPr>
        <p:txBody>
          <a:bodyPr/>
          <a:lstStyle/>
          <a:p>
            <a:r>
              <a:rPr lang="es-MX" sz="7500" dirty="0">
                <a:latin typeface="Arial Black" panose="020B0A04020102020204" pitchFamily="34" charset="0"/>
              </a:rPr>
              <a:t>c</a:t>
            </a:r>
            <a:r>
              <a:rPr lang="es-MX" sz="7500" dirty="0" smtClean="0">
                <a:latin typeface="Arial Black" panose="020B0A04020102020204" pitchFamily="34" charset="0"/>
              </a:rPr>
              <a:t>onversación</a:t>
            </a:r>
            <a:br>
              <a:rPr lang="es-MX" sz="7500" dirty="0" smtClean="0">
                <a:latin typeface="Arial Black" panose="020B0A04020102020204" pitchFamily="34" charset="0"/>
              </a:rPr>
            </a:br>
            <a:r>
              <a:rPr lang="es-MX" sz="7500" dirty="0" smtClean="0">
                <a:latin typeface="Arial Black" panose="020B0A04020102020204" pitchFamily="34" charset="0"/>
              </a:rPr>
              <a:t>natural</a:t>
            </a:r>
            <a:r>
              <a:rPr lang="es-MX" sz="8000" dirty="0" smtClean="0">
                <a:latin typeface="Arial Black" panose="020B0A04020102020204" pitchFamily="34" charset="0"/>
              </a:rPr>
              <a:t> </a:t>
            </a:r>
            <a:endParaRPr lang="en-US" sz="8000" dirty="0">
              <a:latin typeface="Arial Black" panose="020B0A04020102020204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401782" y="236912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endParaRPr lang="en-US" sz="7000" kern="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0782" y="5257800"/>
            <a:ext cx="8991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r>
              <a:rPr lang="es-MX" kern="0" dirty="0" smtClean="0"/>
              <a:t>Si una sola persona habla, no está conversando, está presentando.  Hay que haber un </a:t>
            </a:r>
            <a:r>
              <a:rPr lang="es-MX" b="1" kern="0" dirty="0" smtClean="0">
                <a:solidFill>
                  <a:srgbClr val="FF0000"/>
                </a:solidFill>
              </a:rPr>
              <a:t>intercambio</a:t>
            </a:r>
            <a:r>
              <a:rPr lang="es-MX" kern="0" dirty="0" smtClean="0"/>
              <a:t>.  </a:t>
            </a:r>
            <a:endParaRPr lang="en-US" kern="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39" y="2057400"/>
            <a:ext cx="2819400" cy="235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4" descr="Image result for people meeting for the first tim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001" y="2743200"/>
            <a:ext cx="3214687" cy="2139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209800"/>
            <a:ext cx="2611582" cy="1931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399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Adecuado</a:t>
            </a:r>
            <a:r>
              <a:rPr lang="en-US" dirty="0" smtClean="0"/>
              <a:t> e </a:t>
            </a:r>
            <a:r>
              <a:rPr lang="en-US" dirty="0" err="1" smtClean="0"/>
              <a:t>interesante</a:t>
            </a:r>
            <a:r>
              <a:rPr lang="en-US" dirty="0" smtClean="0"/>
              <a:t> para la </a:t>
            </a:r>
            <a:r>
              <a:rPr lang="en-US" dirty="0" err="1" smtClean="0"/>
              <a:t>edad</a:t>
            </a:r>
            <a:r>
              <a:rPr lang="en-US" dirty="0" smtClean="0"/>
              <a:t> de </a:t>
            </a:r>
            <a:r>
              <a:rPr lang="en-US" dirty="0" err="1" smtClean="0"/>
              <a:t>los</a:t>
            </a:r>
            <a:r>
              <a:rPr lang="en-US" dirty="0" smtClean="0"/>
              <a:t> </a:t>
            </a:r>
            <a:r>
              <a:rPr lang="en-US" dirty="0" err="1" smtClean="0"/>
              <a:t>estudiantes</a:t>
            </a:r>
            <a:endParaRPr lang="en-US" dirty="0"/>
          </a:p>
        </p:txBody>
      </p:sp>
      <p:pic>
        <p:nvPicPr>
          <p:cNvPr id="3" name="Picture 2" descr="http://www.cadencehealth.org/-/media/Cadence-Health/Images/2-Inline-Images/WWO/teens-talking-outside-behavioral-healt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524000"/>
            <a:ext cx="4990452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5" y="2962275"/>
            <a:ext cx="481012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77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" y="440929"/>
            <a:ext cx="8763000" cy="1143000"/>
          </a:xfrm>
        </p:spPr>
        <p:txBody>
          <a:bodyPr/>
          <a:lstStyle/>
          <a:p>
            <a:r>
              <a:rPr lang="es-MX" sz="5500" b="1" dirty="0" smtClean="0"/>
              <a:t>¿La primera conversación?</a:t>
            </a:r>
            <a:r>
              <a:rPr lang="es-MX" dirty="0" smtClean="0"/>
              <a:t/>
            </a:r>
            <a:br>
              <a:rPr lang="es-MX" dirty="0" smtClean="0"/>
            </a:b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169653"/>
            <a:ext cx="2999509" cy="343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200400"/>
            <a:ext cx="3227155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1423554" y="6102491"/>
            <a:ext cx="2743200" cy="428625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</a:rPr>
              <a:t>Juan Antonio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37777" y="6088638"/>
            <a:ext cx="2743200" cy="428625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</a:rPr>
              <a:t>Marisol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 rot="619906">
            <a:off x="-139298" y="2598718"/>
            <a:ext cx="2295243" cy="1203362"/>
          </a:xfrm>
          <a:prstGeom prst="rightArrow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  <a:latin typeface="Arial Black" panose="020B0A04020102020204" pitchFamily="34" charset="0"/>
              </a:rPr>
              <a:t>m</a:t>
            </a:r>
            <a:r>
              <a:rPr lang="es-MX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is asistentes</a:t>
            </a:r>
            <a:endParaRPr lang="en-US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233099"/>
            <a:ext cx="82296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3500" dirty="0" smtClean="0"/>
              <a:t>(el primer minuto del </a:t>
            </a:r>
          </a:p>
          <a:p>
            <a:pPr algn="ctr"/>
            <a:r>
              <a:rPr lang="es-MX" sz="3500" dirty="0" smtClean="0"/>
              <a:t>primer </a:t>
            </a:r>
            <a:r>
              <a:rPr lang="es-MX" sz="3500" dirty="0"/>
              <a:t>día de clase)</a:t>
            </a:r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val="353302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" grpId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rds.yahoo.com/_ylt=A0S02042xnBMqgkAcaajzbkF/SIG=12f0vvph0/EXP=1282545590/**http%3a/imagelib.sussex.ac.uk/gallery2/d/1108-2/May%2b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47800" y="1768348"/>
            <a:ext cx="6127670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626423" y="519756"/>
            <a:ext cx="2819400" cy="917448"/>
          </a:xfrm>
          <a:prstGeom prst="wedgeRoundRectCallout">
            <a:avLst>
              <a:gd name="adj1" fmla="val -3881"/>
              <a:gd name="adj2" fmla="val 192174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¿Cómo te llamas?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Rounded Rectangular Callout 3"/>
          <p:cNvSpPr/>
          <p:nvPr/>
        </p:nvSpPr>
        <p:spPr>
          <a:xfrm flipH="1">
            <a:off x="2819400" y="1534014"/>
            <a:ext cx="3398324" cy="786239"/>
          </a:xfrm>
          <a:prstGeom prst="wedgeRoundRectCallout">
            <a:avLst>
              <a:gd name="adj1" fmla="val -16961"/>
              <a:gd name="adj2" fmla="val 131179"/>
              <a:gd name="adj3" fmla="val 16667"/>
            </a:avLst>
          </a:prstGeom>
          <a:solidFill>
            <a:schemeClr val="bg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Me llamo Lizet.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rds.yahoo.com/_ylt=A0S02042xnBMqgkAcaajzbkF/SIG=12f0vvph0/EXP=1282545590/**http%3a/imagelib.sussex.ac.uk/gallery2/d/1108-2/May%2b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47800" y="1768348"/>
            <a:ext cx="6127670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1295400" y="762870"/>
            <a:ext cx="2819400" cy="917448"/>
          </a:xfrm>
          <a:prstGeom prst="wedgeRoundRectCallout">
            <a:avLst>
              <a:gd name="adj1" fmla="val 237"/>
              <a:gd name="adj2" fmla="val 152623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¿Cómo te llamas?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Rounded Rectangular Callout 3"/>
          <p:cNvSpPr/>
          <p:nvPr/>
        </p:nvSpPr>
        <p:spPr>
          <a:xfrm flipH="1">
            <a:off x="4953000" y="650965"/>
            <a:ext cx="3398324" cy="786239"/>
          </a:xfrm>
          <a:prstGeom prst="wedgeRoundRectCallout">
            <a:avLst>
              <a:gd name="adj1" fmla="val -2867"/>
              <a:gd name="adj2" fmla="val 260402"/>
              <a:gd name="adj3" fmla="val 16667"/>
            </a:avLst>
          </a:prstGeom>
          <a:solidFill>
            <a:schemeClr val="bg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Me llamo </a:t>
            </a:r>
            <a:r>
              <a:rPr lang="es-MX" sz="2800" dirty="0" err="1" smtClean="0">
                <a:solidFill>
                  <a:schemeClr val="tx1"/>
                </a:solidFill>
              </a:rPr>
              <a:t>Keira</a:t>
            </a:r>
            <a:r>
              <a:rPr lang="es-MX" sz="2800" dirty="0" smtClean="0">
                <a:solidFill>
                  <a:schemeClr val="tx1"/>
                </a:solidFill>
              </a:rPr>
              <a:t>.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13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rds.yahoo.com/_ylt=A0S02042xnBMqgkAcaajzbkF/SIG=12f0vvph0/EXP=1282545590/**http%3a/imagelib.sussex.ac.uk/gallery2/d/1108-2/May%2b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47800" y="1768348"/>
            <a:ext cx="6127670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5439229" y="1295325"/>
            <a:ext cx="2819400" cy="917448"/>
          </a:xfrm>
          <a:prstGeom prst="wedgeRoundRectCallout">
            <a:avLst>
              <a:gd name="adj1" fmla="val 237"/>
              <a:gd name="adj2" fmla="val 152623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b="1" dirty="0" smtClean="0">
                <a:solidFill>
                  <a:schemeClr val="tx1"/>
                </a:solidFill>
              </a:rPr>
              <a:t>¿Cómo te llamas?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4" name="Rounded Rectangular Callout 3"/>
          <p:cNvSpPr/>
          <p:nvPr/>
        </p:nvSpPr>
        <p:spPr>
          <a:xfrm flipH="1">
            <a:off x="685800" y="1295325"/>
            <a:ext cx="3398324" cy="786239"/>
          </a:xfrm>
          <a:prstGeom prst="wedgeRoundRectCallout">
            <a:avLst>
              <a:gd name="adj1" fmla="val 6528"/>
              <a:gd name="adj2" fmla="val 120103"/>
              <a:gd name="adj3" fmla="val 16667"/>
            </a:avLst>
          </a:prstGeom>
          <a:solidFill>
            <a:schemeClr val="bg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b="1" dirty="0" smtClean="0">
                <a:solidFill>
                  <a:schemeClr val="tx1"/>
                </a:solidFill>
              </a:rPr>
              <a:t>Me llamo </a:t>
            </a:r>
            <a:r>
              <a:rPr lang="es-MX" sz="2800" b="1" dirty="0" err="1" smtClean="0">
                <a:solidFill>
                  <a:schemeClr val="tx1"/>
                </a:solidFill>
              </a:rPr>
              <a:t>Seth</a:t>
            </a:r>
            <a:r>
              <a:rPr lang="es-MX" sz="2800" b="1" dirty="0" smtClean="0">
                <a:solidFill>
                  <a:schemeClr val="tx1"/>
                </a:solidFill>
              </a:rPr>
              <a:t>.</a:t>
            </a:r>
            <a:endParaRPr lang="en-US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83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rds.yahoo.com/_ylt=A0S02042xnBMqgkAcaajzbkF/SIG=12f0vvph0/EXP=1282545590/**http%3a/imagelib.sussex.ac.uk/gallery2/d/1108-2/May%2b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47800" y="1768348"/>
            <a:ext cx="6127670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5439229" y="1295325"/>
            <a:ext cx="2819400" cy="917448"/>
          </a:xfrm>
          <a:prstGeom prst="wedgeRoundRectCallout">
            <a:avLst>
              <a:gd name="adj1" fmla="val 237"/>
              <a:gd name="adj2" fmla="val 152623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¿Cómo te llamas?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Rounded Rectangular Callout 3"/>
          <p:cNvSpPr/>
          <p:nvPr/>
        </p:nvSpPr>
        <p:spPr>
          <a:xfrm flipH="1">
            <a:off x="685800" y="1295324"/>
            <a:ext cx="3398324" cy="786239"/>
          </a:xfrm>
          <a:prstGeom prst="wedgeRoundRectCallout">
            <a:avLst>
              <a:gd name="adj1" fmla="val 6528"/>
              <a:gd name="adj2" fmla="val 120103"/>
              <a:gd name="adj3" fmla="val 16667"/>
            </a:avLst>
          </a:prstGeom>
          <a:solidFill>
            <a:schemeClr val="bg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Me llamo </a:t>
            </a:r>
            <a:r>
              <a:rPr lang="es-MX" sz="2800" dirty="0" err="1" smtClean="0">
                <a:solidFill>
                  <a:schemeClr val="tx1"/>
                </a:solidFill>
              </a:rPr>
              <a:t>Seth</a:t>
            </a:r>
            <a:r>
              <a:rPr lang="es-MX" sz="2800" dirty="0" smtClean="0">
                <a:solidFill>
                  <a:schemeClr val="tx1"/>
                </a:solidFill>
              </a:rPr>
              <a:t>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200400" y="5943600"/>
            <a:ext cx="2819400" cy="68580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000" dirty="0" smtClean="0">
                <a:solidFill>
                  <a:srgbClr val="FFFFFF"/>
                </a:solidFill>
                <a:latin typeface="Bauhaus 93" pitchFamily="82" charset="0"/>
              </a:rPr>
              <a:t>¡</a:t>
            </a:r>
            <a:r>
              <a:rPr lang="en-US" sz="4000" dirty="0" smtClean="0">
                <a:solidFill>
                  <a:srgbClr val="FFFFFF"/>
                </a:solidFill>
                <a:latin typeface="Bauhaus 93" pitchFamily="82" charset="0"/>
              </a:rPr>
              <a:t>ADIOS!</a:t>
            </a:r>
            <a:endParaRPr lang="en-US" sz="4000" dirty="0">
              <a:solidFill>
                <a:srgbClr val="FFFFFF"/>
              </a:solidFill>
              <a:latin typeface="Bauhaus 93" pitchFamily="82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304800" y="2837134"/>
            <a:ext cx="1400629" cy="917448"/>
          </a:xfrm>
          <a:prstGeom prst="wedgeRoundRectCallout">
            <a:avLst>
              <a:gd name="adj1" fmla="val 96020"/>
              <a:gd name="adj2" fmla="val 29729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Mucho gusto.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7467600" y="2837134"/>
            <a:ext cx="1400629" cy="917448"/>
          </a:xfrm>
          <a:prstGeom prst="wedgeRoundRectCallout">
            <a:avLst>
              <a:gd name="adj1" fmla="val -69171"/>
              <a:gd name="adj2" fmla="val 49361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Mucho gusto.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33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4" grpId="1" animBg="1"/>
      <p:bldP spid="7" grpId="0" animBg="1"/>
      <p:bldP spid="7" grpId="1" animBg="1"/>
      <p:bldP spid="8" grpId="1" animBg="1"/>
      <p:bldP spid="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098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10000" dirty="0" err="1" smtClean="0"/>
              <a:t>Practicar</a:t>
            </a:r>
            <a:endParaRPr lang="en-US" sz="10000" dirty="0"/>
          </a:p>
        </p:txBody>
      </p:sp>
    </p:spTree>
    <p:extLst>
      <p:ext uri="{BB962C8B-B14F-4D97-AF65-F5344CB8AC3E}">
        <p14:creationId xmlns:p14="http://schemas.microsoft.com/office/powerpoint/2010/main" val="368547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rds.yahoo.com/_ylt=A0S02042xnBMqgkAcaajzbkF/SIG=12f0vvph0/EXP=1282545590/**http%3a/imagelib.sussex.ac.uk/gallery2/d/1108-2/May%2b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47800" y="1768348"/>
            <a:ext cx="6127670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5439229" y="1295325"/>
            <a:ext cx="2819400" cy="917448"/>
          </a:xfrm>
          <a:prstGeom prst="wedgeRoundRectCallout">
            <a:avLst>
              <a:gd name="adj1" fmla="val 237"/>
              <a:gd name="adj2" fmla="val 152623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¿Cómo te llamas?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Rounded Rectangular Callout 3"/>
          <p:cNvSpPr/>
          <p:nvPr/>
        </p:nvSpPr>
        <p:spPr>
          <a:xfrm flipH="1">
            <a:off x="685800" y="1295325"/>
            <a:ext cx="3398324" cy="786239"/>
          </a:xfrm>
          <a:prstGeom prst="wedgeRoundRectCallout">
            <a:avLst>
              <a:gd name="adj1" fmla="val 6528"/>
              <a:gd name="adj2" fmla="val 120103"/>
              <a:gd name="adj3" fmla="val 16667"/>
            </a:avLst>
          </a:prstGeom>
          <a:solidFill>
            <a:schemeClr val="bg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Me llamo </a:t>
            </a:r>
            <a:r>
              <a:rPr lang="es-MX" sz="2800" dirty="0" err="1" smtClean="0">
                <a:solidFill>
                  <a:schemeClr val="tx1"/>
                </a:solidFill>
              </a:rPr>
              <a:t>Seth</a:t>
            </a:r>
            <a:r>
              <a:rPr lang="es-MX" sz="2800" dirty="0" smtClean="0">
                <a:solidFill>
                  <a:schemeClr val="tx1"/>
                </a:solidFill>
              </a:rPr>
              <a:t>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200400" y="5943600"/>
            <a:ext cx="2819400" cy="68580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000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Bauhaus 93" pitchFamily="82" charset="0"/>
              </a:rPr>
              <a:t>¡</a:t>
            </a:r>
            <a:r>
              <a:rPr lang="en-US" sz="4000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Bauhaus 93" pitchFamily="82" charset="0"/>
              </a:rPr>
              <a:t>ADIOS!</a:t>
            </a:r>
            <a:endParaRPr lang="en-US" sz="4000" dirty="0">
              <a:solidFill>
                <a:schemeClr val="bg1">
                  <a:lumMod val="20000"/>
                  <a:lumOff val="80000"/>
                </a:schemeClr>
              </a:solidFill>
              <a:latin typeface="Bauhaus 93" pitchFamily="82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304800" y="2837134"/>
            <a:ext cx="1400629" cy="917448"/>
          </a:xfrm>
          <a:prstGeom prst="wedgeRoundRectCallout">
            <a:avLst>
              <a:gd name="adj1" fmla="val 96020"/>
              <a:gd name="adj2" fmla="val 29729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Mucho gusto.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7467600" y="2837134"/>
            <a:ext cx="1400629" cy="917448"/>
          </a:xfrm>
          <a:prstGeom prst="wedgeRoundRectCallout">
            <a:avLst>
              <a:gd name="adj1" fmla="val -69171"/>
              <a:gd name="adj2" fmla="val 49361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Mucho gusto.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5-Point Star 2"/>
          <p:cNvSpPr/>
          <p:nvPr/>
        </p:nvSpPr>
        <p:spPr>
          <a:xfrm>
            <a:off x="6477000" y="540252"/>
            <a:ext cx="914400" cy="762000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1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5-Point Star 9"/>
          <p:cNvSpPr/>
          <p:nvPr/>
        </p:nvSpPr>
        <p:spPr>
          <a:xfrm>
            <a:off x="1927762" y="547104"/>
            <a:ext cx="914400" cy="762000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2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14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2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1" y="0"/>
            <a:ext cx="5052768" cy="682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512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MX" sz="7000" dirty="0" smtClean="0"/>
              <a:t>¿De dónde eres?</a:t>
            </a:r>
            <a:endParaRPr lang="en-US" sz="7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8218802" cy="420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928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rds.yahoo.com/_ylt=A0S02042xnBMqgkAcaajzbkF/SIG=12f0vvph0/EXP=1282545590/**http%3a/imagelib.sussex.ac.uk/gallery2/d/1108-2/May%2b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47800" y="1768348"/>
            <a:ext cx="6127670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685800" y="523385"/>
            <a:ext cx="2819400" cy="917448"/>
          </a:xfrm>
          <a:prstGeom prst="wedgeRoundRectCallout">
            <a:avLst>
              <a:gd name="adj1" fmla="val -2337"/>
              <a:gd name="adj2" fmla="val 196920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¿De dónde eres?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Rounded Rectangular Callout 3"/>
          <p:cNvSpPr/>
          <p:nvPr/>
        </p:nvSpPr>
        <p:spPr>
          <a:xfrm flipH="1">
            <a:off x="4177146" y="982109"/>
            <a:ext cx="3398324" cy="786239"/>
          </a:xfrm>
          <a:prstGeom prst="wedgeRoundRectCallout">
            <a:avLst>
              <a:gd name="adj1" fmla="val 23185"/>
              <a:gd name="adj2" fmla="val 190252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Soy de España.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43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«¿De dónde eres?»  </a:t>
            </a:r>
            <a:br>
              <a:rPr lang="es-MX" dirty="0" smtClean="0"/>
            </a:br>
            <a:r>
              <a:rPr lang="es-MX" dirty="0" smtClean="0"/>
              <a:t>        «Soy de España.»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266" name="Picture 2" descr="Europ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343186" cy="4707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>
          <a:xfrm>
            <a:off x="2923309" y="5126182"/>
            <a:ext cx="1219200" cy="1066800"/>
          </a:xfrm>
          <a:prstGeom prst="ellipse">
            <a:avLst/>
          </a:prstGeom>
          <a:solidFill>
            <a:srgbClr val="EAEAEA">
              <a:alpha val="0"/>
            </a:srgbClr>
          </a:solidFill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3532909" y="1371600"/>
            <a:ext cx="1" cy="3754582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569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rds.yahoo.com/_ylt=A0S02042xnBMqgkAcaajzbkF/SIG=12f0vvph0/EXP=1282545590/**http%3a/imagelib.sussex.ac.uk/gallery2/d/1108-2/May%2b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47800" y="1768348"/>
            <a:ext cx="6127670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685800" y="523385"/>
            <a:ext cx="2819400" cy="917448"/>
          </a:xfrm>
          <a:prstGeom prst="wedgeRoundRectCallout">
            <a:avLst>
              <a:gd name="adj1" fmla="val -2337"/>
              <a:gd name="adj2" fmla="val 196920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¿De dónde eres?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Rounded Rectangular Callout 3"/>
          <p:cNvSpPr/>
          <p:nvPr/>
        </p:nvSpPr>
        <p:spPr>
          <a:xfrm flipH="1">
            <a:off x="5029200" y="1392711"/>
            <a:ext cx="3398324" cy="786239"/>
          </a:xfrm>
          <a:prstGeom prst="wedgeRoundRectCallout">
            <a:avLst>
              <a:gd name="adj1" fmla="val -2014"/>
              <a:gd name="adj2" fmla="val 164408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Soy de Michigan.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83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rds.yahoo.com/_ylt=A0S02042xnBMqgkAcaajzbkF/SIG=12f0vvph0/EXP=1282545590/**http%3a/imagelib.sussex.ac.uk/gallery2/d/1108-2/May%2b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47800" y="1768348"/>
            <a:ext cx="6127670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4267200" y="838199"/>
            <a:ext cx="2819400" cy="851843"/>
          </a:xfrm>
          <a:prstGeom prst="wedgeRoundRectCallout">
            <a:avLst>
              <a:gd name="adj1" fmla="val -22929"/>
              <a:gd name="adj2" fmla="val 187428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¿De dónde eres?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Rounded Rectangular Callout 3"/>
          <p:cNvSpPr/>
          <p:nvPr/>
        </p:nvSpPr>
        <p:spPr>
          <a:xfrm flipH="1">
            <a:off x="685800" y="838200"/>
            <a:ext cx="3398324" cy="786239"/>
          </a:xfrm>
          <a:prstGeom prst="wedgeRoundRectCallout">
            <a:avLst>
              <a:gd name="adj1" fmla="val 5674"/>
              <a:gd name="adj2" fmla="val 171792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Soy de </a:t>
            </a:r>
            <a:r>
              <a:rPr lang="es-MX" sz="2800" dirty="0" err="1" smtClean="0">
                <a:solidFill>
                  <a:schemeClr val="tx1"/>
                </a:solidFill>
              </a:rPr>
              <a:t>Bountiful</a:t>
            </a:r>
            <a:r>
              <a:rPr lang="es-MX" sz="2800" dirty="0" smtClean="0">
                <a:solidFill>
                  <a:schemeClr val="tx1"/>
                </a:solidFill>
              </a:rPr>
              <a:t>.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03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098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10000" dirty="0" err="1" smtClean="0"/>
              <a:t>Practicar</a:t>
            </a:r>
            <a:endParaRPr lang="en-US" sz="10000" dirty="0"/>
          </a:p>
        </p:txBody>
      </p:sp>
    </p:spTree>
    <p:extLst>
      <p:ext uri="{BB962C8B-B14F-4D97-AF65-F5344CB8AC3E}">
        <p14:creationId xmlns:p14="http://schemas.microsoft.com/office/powerpoint/2010/main" val="90744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rds.yahoo.com/_ylt=A0S02042xnBMqgkAcaajzbkF/SIG=12f0vvph0/EXP=1282545590/**http%3a/imagelib.sussex.ac.uk/gallery2/d/1108-2/May%2b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86397" y="1768348"/>
            <a:ext cx="6127670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762000" y="309992"/>
            <a:ext cx="2819400" cy="786239"/>
          </a:xfrm>
          <a:prstGeom prst="wedgeRoundRectCallout">
            <a:avLst>
              <a:gd name="adj1" fmla="val 21180"/>
              <a:gd name="adj2" fmla="val 248562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¿Cómo te llamas?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Rounded Rectangular Callout 3"/>
          <p:cNvSpPr/>
          <p:nvPr/>
        </p:nvSpPr>
        <p:spPr>
          <a:xfrm flipH="1">
            <a:off x="4343400" y="309991"/>
            <a:ext cx="3398324" cy="786239"/>
          </a:xfrm>
          <a:prstGeom prst="wedgeRoundRectCallout">
            <a:avLst>
              <a:gd name="adj1" fmla="val 27476"/>
              <a:gd name="adj2" fmla="val 284484"/>
              <a:gd name="adj3" fmla="val 16667"/>
            </a:avLst>
          </a:prstGeom>
          <a:solidFill>
            <a:schemeClr val="bg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Me llamo Lizet.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762000" y="1276881"/>
            <a:ext cx="2819400" cy="917448"/>
          </a:xfrm>
          <a:prstGeom prst="wedgeRoundRectCallout">
            <a:avLst>
              <a:gd name="adj1" fmla="val 14370"/>
              <a:gd name="adj2" fmla="val 89703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¿De dónde eres?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Rounded Rectangular Callout 5"/>
          <p:cNvSpPr/>
          <p:nvPr/>
        </p:nvSpPr>
        <p:spPr>
          <a:xfrm flipH="1">
            <a:off x="5238999" y="1276881"/>
            <a:ext cx="3398324" cy="786239"/>
          </a:xfrm>
          <a:prstGeom prst="wedgeRoundRectCallout">
            <a:avLst>
              <a:gd name="adj1" fmla="val 48054"/>
              <a:gd name="adj2" fmla="val 162058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Soy de España.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313871" y="2514600"/>
            <a:ext cx="1400629" cy="917448"/>
          </a:xfrm>
          <a:prstGeom prst="wedgeRoundRectCallout">
            <a:avLst>
              <a:gd name="adj1" fmla="val 88107"/>
              <a:gd name="adj2" fmla="val 46340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Mucho gusto.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7236694" y="2362200"/>
            <a:ext cx="1400629" cy="917448"/>
          </a:xfrm>
          <a:prstGeom prst="wedgeRoundRectCallout">
            <a:avLst>
              <a:gd name="adj1" fmla="val -171055"/>
              <a:gd name="adj2" fmla="val 31238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>
                <a:solidFill>
                  <a:schemeClr val="tx1"/>
                </a:solidFill>
              </a:rPr>
              <a:t>Mucho gusto.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124200" y="5915891"/>
            <a:ext cx="2819400" cy="68580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000" dirty="0" smtClean="0">
                <a:solidFill>
                  <a:srgbClr val="FFFFFF"/>
                </a:solidFill>
                <a:latin typeface="Bauhaus 93" pitchFamily="82" charset="0"/>
              </a:rPr>
              <a:t>¡</a:t>
            </a:r>
            <a:r>
              <a:rPr lang="en-US" sz="4000" dirty="0" smtClean="0">
                <a:solidFill>
                  <a:srgbClr val="FFFFFF"/>
                </a:solidFill>
                <a:latin typeface="Bauhaus 93" pitchFamily="82" charset="0"/>
              </a:rPr>
              <a:t>ADIOS!</a:t>
            </a:r>
            <a:endParaRPr lang="en-US" sz="4000" dirty="0">
              <a:solidFill>
                <a:srgbClr val="FFFFFF"/>
              </a:solidFill>
              <a:latin typeface="Bauhaus 93" pitchFamily="82" charset="0"/>
            </a:endParaRPr>
          </a:p>
        </p:txBody>
      </p:sp>
      <p:sp>
        <p:nvSpPr>
          <p:cNvPr id="10" name="5-Point Star 9"/>
          <p:cNvSpPr/>
          <p:nvPr/>
        </p:nvSpPr>
        <p:spPr>
          <a:xfrm>
            <a:off x="148276" y="152400"/>
            <a:ext cx="914400" cy="762000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>
                <a:solidFill>
                  <a:srgbClr val="FF0000"/>
                </a:solidFill>
              </a:rPr>
              <a:t>1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1" name="5-Point Star 10"/>
          <p:cNvSpPr/>
          <p:nvPr/>
        </p:nvSpPr>
        <p:spPr>
          <a:xfrm>
            <a:off x="99785" y="1269954"/>
            <a:ext cx="914400" cy="762000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2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00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4" grpId="1" animBg="1"/>
      <p:bldP spid="5" grpId="1" animBg="1"/>
      <p:bldP spid="6" grpId="1" animBg="1"/>
      <p:bldP spid="7" grpId="1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34636"/>
            <a:ext cx="9372600" cy="6823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262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2286000"/>
            <a:ext cx="8305800" cy="1480032"/>
          </a:xfrm>
        </p:spPr>
        <p:txBody>
          <a:bodyPr>
            <a:noAutofit/>
          </a:bodyPr>
          <a:lstStyle/>
          <a:p>
            <a:pPr algn="ctr"/>
            <a:r>
              <a:rPr lang="es-MX" sz="12000" dirty="0" smtClean="0"/>
              <a:t>SOY YO</a:t>
            </a:r>
            <a:endParaRPr lang="en-US" sz="12000" dirty="0"/>
          </a:p>
        </p:txBody>
      </p:sp>
    </p:spTree>
    <p:extLst>
      <p:ext uri="{BB962C8B-B14F-4D97-AF65-F5344CB8AC3E}">
        <p14:creationId xmlns:p14="http://schemas.microsoft.com/office/powerpoint/2010/main" val="191083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0083" y="274638"/>
            <a:ext cx="4421118" cy="178276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000" dirty="0" smtClean="0"/>
              <a:t>Me </a:t>
            </a:r>
            <a:r>
              <a:rPr lang="en-US" sz="5000" dirty="0" err="1" smtClean="0"/>
              <a:t>llamo</a:t>
            </a:r>
            <a:r>
              <a:rPr lang="en-US" sz="5000" dirty="0" smtClean="0"/>
              <a:t> </a:t>
            </a:r>
            <a:br>
              <a:rPr lang="en-US" sz="5000" dirty="0" smtClean="0"/>
            </a:br>
            <a:r>
              <a:rPr lang="en-US" sz="5000" dirty="0" smtClean="0"/>
              <a:t>Srta. </a:t>
            </a:r>
            <a:r>
              <a:rPr lang="en-US" sz="5000" dirty="0" err="1" smtClean="0"/>
              <a:t>Dahlquist</a:t>
            </a:r>
            <a:r>
              <a:rPr lang="en-US" sz="5000" dirty="0" smtClean="0"/>
              <a:t>.  </a:t>
            </a:r>
            <a:endParaRPr lang="en-US" sz="5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189717"/>
            <a:ext cx="2415381" cy="2415381"/>
          </a:xfrm>
        </p:spPr>
      </p:pic>
      <p:sp>
        <p:nvSpPr>
          <p:cNvPr id="5" name="TextBox 4"/>
          <p:cNvSpPr txBox="1"/>
          <p:nvPr/>
        </p:nvSpPr>
        <p:spPr>
          <a:xfrm>
            <a:off x="1370082" y="4724400"/>
            <a:ext cx="64785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70301"/>
                </a:solidFill>
              </a:rPr>
              <a:t>Soy </a:t>
            </a:r>
            <a:r>
              <a:rPr lang="en-US" sz="3600" u="sng" dirty="0" err="1" smtClean="0">
                <a:solidFill>
                  <a:srgbClr val="070301"/>
                </a:solidFill>
              </a:rPr>
              <a:t>maestra</a:t>
            </a:r>
            <a:r>
              <a:rPr lang="en-US" sz="3600" dirty="0" smtClean="0">
                <a:solidFill>
                  <a:srgbClr val="070301"/>
                </a:solidFill>
              </a:rPr>
              <a:t> de </a:t>
            </a:r>
            <a:r>
              <a:rPr lang="en-US" sz="3600" dirty="0" err="1" smtClean="0">
                <a:solidFill>
                  <a:srgbClr val="070301"/>
                </a:solidFill>
              </a:rPr>
              <a:t>español</a:t>
            </a:r>
            <a:r>
              <a:rPr lang="en-US" sz="3600" dirty="0" smtClean="0">
                <a:solidFill>
                  <a:srgbClr val="070301"/>
                </a:solidFill>
              </a:rPr>
              <a:t> </a:t>
            </a:r>
            <a:r>
              <a:rPr lang="en-US" sz="3600" dirty="0" err="1" smtClean="0">
                <a:solidFill>
                  <a:srgbClr val="070301"/>
                </a:solidFill>
              </a:rPr>
              <a:t>en</a:t>
            </a:r>
            <a:r>
              <a:rPr lang="en-US" sz="3600" dirty="0" smtClean="0">
                <a:solidFill>
                  <a:srgbClr val="070301"/>
                </a:solidFill>
              </a:rPr>
              <a:t> </a:t>
            </a:r>
            <a:r>
              <a:rPr lang="en-US" sz="3600" dirty="0">
                <a:solidFill>
                  <a:srgbClr val="070301"/>
                </a:solidFill>
              </a:rPr>
              <a:t>la </a:t>
            </a:r>
            <a:r>
              <a:rPr lang="en-US" sz="3600" u="sng" dirty="0" err="1">
                <a:solidFill>
                  <a:srgbClr val="070301"/>
                </a:solidFill>
              </a:rPr>
              <a:t>escuela</a:t>
            </a:r>
            <a:r>
              <a:rPr lang="en-US" sz="3600" dirty="0">
                <a:solidFill>
                  <a:srgbClr val="070301"/>
                </a:solidFill>
              </a:rPr>
              <a:t> Evergreen</a:t>
            </a:r>
            <a:r>
              <a:rPr lang="en-US" sz="3600" dirty="0" smtClean="0">
                <a:solidFill>
                  <a:srgbClr val="070301"/>
                </a:solidFill>
              </a:rPr>
              <a:t>. Soy </a:t>
            </a:r>
            <a:r>
              <a:rPr lang="en-US" sz="3600" dirty="0" err="1" smtClean="0">
                <a:solidFill>
                  <a:srgbClr val="070301"/>
                </a:solidFill>
              </a:rPr>
              <a:t>maestra</a:t>
            </a:r>
            <a:r>
              <a:rPr lang="en-US" sz="3600" dirty="0" smtClean="0">
                <a:solidFill>
                  <a:srgbClr val="070301"/>
                </a:solidFill>
              </a:rPr>
              <a:t> de </a:t>
            </a:r>
            <a:r>
              <a:rPr lang="en-US" sz="3600" dirty="0" err="1" smtClean="0">
                <a:solidFill>
                  <a:srgbClr val="070301"/>
                </a:solidFill>
              </a:rPr>
              <a:t>los</a:t>
            </a:r>
            <a:r>
              <a:rPr lang="en-US" sz="3600" dirty="0" smtClean="0">
                <a:solidFill>
                  <a:srgbClr val="070301"/>
                </a:solidFill>
              </a:rPr>
              <a:t> </a:t>
            </a:r>
            <a:r>
              <a:rPr lang="en-US" sz="3600" dirty="0" err="1" smtClean="0">
                <a:solidFill>
                  <a:srgbClr val="070301"/>
                </a:solidFill>
              </a:rPr>
              <a:t>grados</a:t>
            </a:r>
            <a:r>
              <a:rPr lang="en-US" sz="3600" dirty="0" smtClean="0">
                <a:solidFill>
                  <a:srgbClr val="070301"/>
                </a:solidFill>
              </a:rPr>
              <a:t> 7, 8, 9.  </a:t>
            </a:r>
            <a:endParaRPr lang="en-US" sz="3600" dirty="0">
              <a:solidFill>
                <a:srgbClr val="070301"/>
              </a:solidFill>
            </a:endParaRPr>
          </a:p>
        </p:txBody>
      </p:sp>
      <p:pic>
        <p:nvPicPr>
          <p:cNvPr id="2050" name="Picture 2" descr="C:\Users\Kim\AppData\Local\Microsoft\Windows\Temporary Internet Files\Content.IE5\HTN96171\MP900409335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276600"/>
            <a:ext cx="1941583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9pixs.com/wp-content/uploads/2014/06/clip-art-school_140414222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257" y="2854960"/>
            <a:ext cx="1981200" cy="171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705600" y="3443962"/>
            <a:ext cx="674914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s-MX" sz="1000" dirty="0" smtClean="0">
                <a:solidFill>
                  <a:srgbClr val="070301"/>
                </a:solidFill>
                <a:latin typeface="Arial Narrow" panose="020B0606020202030204" pitchFamily="34" charset="0"/>
              </a:rPr>
              <a:t>ESCUELA</a:t>
            </a:r>
            <a:endParaRPr lang="en-US" sz="1000" dirty="0">
              <a:solidFill>
                <a:srgbClr val="07030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73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62200"/>
            <a:ext cx="8229600" cy="1143000"/>
          </a:xfrm>
        </p:spPr>
        <p:txBody>
          <a:bodyPr/>
          <a:lstStyle/>
          <a:p>
            <a:r>
              <a:rPr lang="es-MX" sz="120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  <a:r>
              <a:rPr lang="es-MX" sz="1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l enfoque</a:t>
            </a:r>
            <a:endParaRPr lang="en-US" sz="12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73529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5000" dirty="0" smtClean="0"/>
              <a:t>Soy de Utah. </a:t>
            </a:r>
            <a:r>
              <a:rPr lang="es-MX" sz="5000" dirty="0" smtClean="0">
                <a:sym typeface="Wingdings" panose="05000000000000000000" pitchFamily="2" charset="2"/>
              </a:rPr>
              <a:t></a:t>
            </a:r>
            <a:endParaRPr lang="en-US" sz="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 descr="C:\Users\Kim\AppData\Local\Microsoft\Windows\Temporary Internet Files\Content.IE5\SH3UCFVO\MC900437427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752600"/>
            <a:ext cx="4369196" cy="484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0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066800"/>
            <a:ext cx="8229600" cy="1143000"/>
          </a:xfrm>
        </p:spPr>
        <p:txBody>
          <a:bodyPr>
            <a:noAutofit/>
          </a:bodyPr>
          <a:lstStyle/>
          <a:p>
            <a:r>
              <a:rPr lang="es-MX" sz="4000" dirty="0" smtClean="0"/>
              <a:t>Vivo en West </a:t>
            </a:r>
            <a:r>
              <a:rPr lang="es-MX" sz="4000" dirty="0" err="1" smtClean="0"/>
              <a:t>Jordan</a:t>
            </a:r>
            <a:r>
              <a:rPr lang="es-MX" sz="4000" dirty="0" smtClean="0"/>
              <a:t> en una </a:t>
            </a:r>
            <a:br>
              <a:rPr lang="es-MX" sz="4000" dirty="0" smtClean="0"/>
            </a:br>
            <a:r>
              <a:rPr lang="es-MX" sz="4000" u="sng" dirty="0" smtClean="0"/>
              <a:t>casa</a:t>
            </a:r>
            <a:r>
              <a:rPr lang="es-MX" sz="4000" dirty="0" smtClean="0"/>
              <a:t> pequeña con una </a:t>
            </a:r>
            <a:r>
              <a:rPr lang="es-MX" sz="4000" u="sng" dirty="0" smtClean="0"/>
              <a:t>puerta</a:t>
            </a:r>
            <a:r>
              <a:rPr lang="es-MX" sz="4000" dirty="0" smtClean="0"/>
              <a:t> roja.</a:t>
            </a:r>
            <a:endParaRPr lang="en-US" sz="4000" dirty="0"/>
          </a:p>
        </p:txBody>
      </p:sp>
      <p:pic>
        <p:nvPicPr>
          <p:cNvPr id="7170" name="Picture 2" descr="http://images.clipartof.com/thumbnails/1107552-Clipart-Cute-Yellow-Suburban-House-With-A-Red-Roof-And-Door-Royalty-Free-Vector-Illustra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743200"/>
            <a:ext cx="1428750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ame 3"/>
          <p:cNvSpPr/>
          <p:nvPr/>
        </p:nvSpPr>
        <p:spPr>
          <a:xfrm>
            <a:off x="3505200" y="2667000"/>
            <a:ext cx="1828800" cy="1695451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10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648" y="1556362"/>
            <a:ext cx="8842952" cy="4525963"/>
          </a:xfrm>
        </p:spPr>
        <p:txBody>
          <a:bodyPr>
            <a:noAutofit/>
          </a:bodyPr>
          <a:lstStyle/>
          <a:p>
            <a:r>
              <a:rPr lang="es-MX" sz="4400" dirty="0"/>
              <a:t>Mi </a:t>
            </a:r>
            <a:r>
              <a:rPr lang="es-MX" sz="4400" u="sng" dirty="0"/>
              <a:t>cumpleaños</a:t>
            </a:r>
            <a:r>
              <a:rPr lang="es-MX" sz="4400" dirty="0"/>
              <a:t> es el </a:t>
            </a:r>
            <a:r>
              <a:rPr lang="es-MX" sz="4400" u="sng" dirty="0"/>
              <a:t>17 de mayo</a:t>
            </a:r>
            <a:r>
              <a:rPr lang="es-MX" sz="4400" dirty="0" smtClean="0"/>
              <a:t>.</a:t>
            </a:r>
          </a:p>
          <a:p>
            <a:endParaRPr lang="es-MX" sz="44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s-MX" sz="4400" dirty="0" smtClean="0">
              <a:solidFill>
                <a:srgbClr val="FFFF00"/>
              </a:solidFill>
            </a:endParaRPr>
          </a:p>
          <a:p>
            <a:r>
              <a:rPr lang="es-MX" sz="4400" dirty="0" smtClean="0"/>
              <a:t>Tengo </a:t>
            </a:r>
            <a:r>
              <a:rPr lang="es-MX" sz="9600" u="sng" dirty="0" smtClean="0"/>
              <a:t>46</a:t>
            </a:r>
            <a:r>
              <a:rPr lang="es-MX" sz="4400" dirty="0" smtClean="0"/>
              <a:t> años.</a:t>
            </a:r>
            <a:endParaRPr lang="en-US" sz="4400" dirty="0"/>
          </a:p>
        </p:txBody>
      </p:sp>
      <p:pic>
        <p:nvPicPr>
          <p:cNvPr id="10242" name="Picture 2" descr="C:\Users\Kim\AppData\Local\Microsoft\Windows\Temporary Internet Files\Content.IE5\5PYLTJ0P\MC900436393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0"/>
            <a:ext cx="1434921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calendarweb.biz/wp-content/uploads/calendar-2014-may-printable-20140512103202-5370a32300410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655" y="2286000"/>
            <a:ext cx="2914650" cy="226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35950" y="2286000"/>
            <a:ext cx="801803" cy="3231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s-MX" sz="15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mayo</a:t>
            </a:r>
            <a:endParaRPr lang="en-US" sz="15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Picture 2" descr="C:\Users\Kim\AppData\Local\Microsoft\Windows\Temporary Internet Files\Content.IE5\5PYLTJ0P\MC900436393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252" y="3245644"/>
            <a:ext cx="272818" cy="34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8" descr="data:image/jpeg;base64,/9j/4AAQSkZJRgABAQAAAQABAAD/2wCEAAkGBhQSEBUUEhQVFBUWGBkWGRYYFxUYGxobGhgaHBwVGRoXHCYfFxklGhgaHy8gIycpLC0sGh4xNTAqNiYtLSkBCQoKDgwOGg8PGiwkHyQpLC0vLCwqKSotMC4sLCwpLCwsNSwpLCkuLi0sLCksLCwsLCwwLy0tLywsLCwsLCwsLP/AABEIAN0A5AMBIgACEQEDEQH/xAAcAAEAAwEBAQEBAAAAAAAAAAAABgcIBQQDAgH/xABNEAABAwICBwQFCAYFDAMAAAABAAIDBBEFIQYHEjFBUWETInGBCDJCkaEUI1JicoKSsTNDU3OishUkY5PBFxglNDVUo7PC0dPhdIPS/8QAGwEBAAEFAQAAAAAAAAAAAAAAAAQCAwUGBwH/xAA2EQACAQIDBAgFBAIDAQAAAAAAAQIDBAURIRIxQVEGYXGRobHR8BMiMoHBFCNC4XKSM2LCJP/aAAwDAQACEQMRAD8AvFERAEREAREQBERAERc7GNI6albtVM8UI4bb2gnwG8+SA6KKssX9ILDojaITVB5sZst98hB9wO5ROu9JWQ37GjY0Z2L5HO8CQ1ot4X80BfKLNU3pDYk7c2mb4Rv/AOp5Xy/zgMU5wf3X/tAaaRZmb6QOJj/dz4xf9nLp0PpIVjf0tNTv+z2kf5ucgNDIqewv0kaZ1hUUs0RJzLHMkAz357JtbPcpxges/Dquwiqow45bEl43X32Afba8roCUov4Cv6gCIiAIiIAiIgCIiAIiIAiIgCIiAIi82JYlFTxOlme2ONgu57jYD/3fK3FAelRDTLWnRYddssnaTfsY7Ofw9bhHvv3iDbcCqn1g695qguhw8ughzBm3SyDd3f2TfDvbs25hQbRjQarxF94mHYJ708lwwHO/e3vN+DbnPO29W6tWFKLnUaSXFnqWe4kulOvavqrtgIpIzwjzeR1kIuPuhqiWG6N1te8uiimnLszIb2J3ZyPNr+JV2aM6nKKmAdM35VJzkHcHhHuI+1teSnbGAAAAADcBkAtUvOlFKD2beO11vRevkXo0XxKOwvUJUvF554oejQ6U+fqgeRKlVDqJomG8kk8vQua0ePdbf4qyEWuVsfvqv88uxJf34l1Uooh9PqkwxhB+TbRH0pJXe8F1vgvb/k5w7/c4fcf+6kaKDLEbuW+rL/ZlexHkRap1X4a8WNIwfZL2fFrguXWak8OeCGtliPNkhNv7zaU9RVwxS8huqy72/M82I8ioMS9H8b6eqI+rKy+f2mEW/CoVjeqnEKYEmHtWj2oT2n8Pr9fVWlEWUt+kt5T+vKS61k/AodGLMxaO6wq/D3WhneGtyMMl3sy9nYd6v3bFXDof6QdPORHXM+TPOXaNu6InLf7UeZ43AtmQpDpBoZSVo/rELXOtbtB3ZBy77cyOhuOiqLS7UpPTgyUZNRGM9i3zoHgMpPu2PRbTY9ILW5ajL5Jcnu+z9cizKk0aTpqpkjGvjc17HAFrmkOa4HcQRkQvqsiaIawazC5LRPOxtd+nfcsPMWObHdW2OQvcZLR2gmsmmxSP5s9nOBd8DiNpvMtP6xlz6w5i4F7LYC0S1ERAEREAREQBERAEREARFy9JdI4aGmfUTusxg3C2048GNB3uJyHxsASgPxpRpTBh9O6epfstGQAzc93BjBxcfgLk2AJWYNO9YVTi042rtiB+agbcgE5An6chva/WwsvNpjphUYtV9pIDmdiGFt3BgJyY0e04m1za5PIWAtvVpqubRNbUVIDqoi4bkWwg8BwMnN3DcOZx2IYhSsaW3U38FxfviyuMXJ6Ef0A1MXDZ8QBHFtPz5GUjdz2B58QrgggaxjWMa1jWizWtAAAG4ADIBfRczFtJqWl/1ieKI/Rc4bXk0d4+5c2u725xKrrm+UVuXvmS4xUEdNFBK7XVh0d9l8kp5MjI+L9kKO1/pAsH6Ckcd+ckgb4ZNB/NXKWCX1TdTa7cl5njqRXEtuSQNBc4gAAkkmwAG8k8AqB0h1mVNViTPk00kcDZWsjYxzm7Y2h3ngevtcjuGVt9+ZpXrRrK5pjc5sUR3xxgja6OcSS7wyHRdnVJq/knqGVczCyCIh7NoEdo8Zt2Qd7AbEu3ZAC+dtlscMp4XRncXbTeWi35dXW2WpTc3lEvsr+Ii0NkkIiLwFO6X61amlxgxtN6aFzWviDWnbBaC920RcO72WYHdHW9u01S2RjXsIcx7Q5rhuIIuCPJUzro0FkEzq6FpdG4DtgMyxwAbt/YIA8COq8mrTWuKRgpqvadCD3JBm6O/skb3Mvc5ZjqLW3O5wyne2NOtZpbUUk0t75/dPv7iOpuMmpF7IvJhuLQ1DNuCRkrObHA+R5HoV61p04Sg9mSyfWSCI6batqfEGl1hFPwmaN/SQe2Ou8c+CofFMHq8Kqm7e1DKw7UcjCbG3tMdxHMdbEcFqZcvSTRqCugMNQ27Tm1wycx3B7DwPwO43Wx4TjtS1ap1vmh4rs6uruLM6alqjj6q9b7MQtT1OzHVgZHc2YAZlv0X82+Y4gWYse6W6JT4ZUhrybX2opm3AcAcnA+y8G1xe4NuFib11Qa1P6QZ8mqSBVxtuHbhM0e0OTxxHHeOIHRqdSNWKnB5p7mRWsizURFWeBERAEREAREQHznnaxrnvIa1oLnOJsAALkkncAFlbWlrDfidUdgkUsRIhZmL85XD6TuHIWG+5Ni+kBp2Y2DD4XWc8B85BzDPZi+9vPQDg5Q/U3oN8pm+VzN+Zhd3AQLSSD82syPUkciFGu7qFrSlVqbl7yPYrN5IluqbVyKaNtXUt/rDxdjHD9E08bcJCN/EA233U10k0pp6GEy1D9kZ7LBYveR7LG8T1yA4kLxab6bRYdBtv70jriOK+bjzPJg4n/EqpdH9D6vHZ3VdVIWQk227bwD+jhacg0Zi+4G/rG60OFCWISlfX0tmmvHqj71JWez8sd58dLNclXVEspyaaLd3D844fWfvHg23iVGqLRCuqTdlNO/az2yxwBvncvdYZ+K0dgGhtJRNAp4WNcBbtCA6Q+Lznv4Cw6L24vjUNLEZaiRsbBxdxPIAZuPQZqXDHqVH9mxodnN/ZavvKXSb1kyg6HUviUnrRxxfvJG/lHtH3qR4b6P7sjUVTRzbEwu9znkfyr0Y7r8AcW0dPtDhJKSLnn2bc7eLgegUddrzxDlTjp2bv8AF6yW1jVeOaUIef8A6KP20WfgGqigpSHCIzPG58x2+N7htgwHra6mICo/DNftQ0/1inikbl+jLo3dT3i4H3BWZonrApMQFoXlsgFzC+weBzFiQ4dQTbjZaxiVhiMf3LjOSXHPNL07i9CUNyJIiIsAXQiL51FQ2NhfI5rGNFy5xDQBzJOQC9SbeSB+yL71XGl+panqLyUhFNLv2LfNOy3WGceds23H1V7cY1z4fAS1jn1Dhl803L8TyAR1F1xjr/p7/wCrTW+0xbFYWWK0H8ShFrtyWfamWpSg9GVhimB12FzXeJYHXs2VjiGu+y9psd17b+YUmwHXhWQ5VDWVLeZ+bf8AiaLe9pPVWTgesjD8SHYOs1zxbsZ2ts7oDmx3QXv0Uf0s1GxSXfQv7F+/snkmM9Gu9ZnnceCzzxChWao4nS2Zc2tPs967/uWtlrWDJbonrEpMQ7sTyyW1zDJYP8W8HjLgbjiApOsmYnhNRRTbEzHwytIcOByzDmubkc+LSrq1V6zPlgFNVEfKGjuPyHagbwf7QDPqLngVisVwFUYfqLV5w3tb8lzT4orhVz0kTXSTRyGup3QTi7XZhw9Zjhue08CPjmDkVm3GcKqMKrtnaLJYnB8cjcri/dkb0Nt3iCtTKJ6yNChiFIQ0ATx3dE7meMZPJ3wNio+BYq7Sp8Ko/kl4Pn2c+89qQ2lmjvatdPGYpRiTuieOzZmDg7g8DfsOsSPMZ2UuWQ9AdL5MLr2y2dsX7OaPcXMvmLH2mnMbsxbcStb0tU2RjZI3BzHtDmuGYc1wuHA8QQbrpREPqiIgCIiALwY7jDKWmlqJPUiYXnrYZAdSbDzXvVOekZpJsU0NG05zO7R+71GeqD4vN/uICmSZ8UxC5701TL5C5/la34NWjf6vhWH592Gnj6AuPwBe9x97lWeoXR7akmrHex8yz7RAc93iG7I+8V5NeGlJmqW0cZ7kNnPtxlcMh91pt4udyWpYiniN9GzT+SGsvfh9y/D5I7R8dGcGlx/EZKmquIGEbQBNrZ7FOw/EkZ5k5FwV609O2NjWMaGsaA1rWiwAGQAA3BcPQPRsUNBFDYB9tuU85HZu8bZNHRoUgWsYvffqa3w6f/HDSKW7TTP3wL1OOSze85Wk2kkVDTOnmOQya0b3uO5jept5AE8FQTzX6QV1mDaPBtyIoWX3k8BzO8nnkF6NY+k78TxAQwXfGx/YwsFu+9ztkv6lzrAdAOq0Fq80GjwujbE2zpXWdNJ9J9tw+oNwHnvJW54JhUbSkqk188l3Ll6kepPaeRHdFdRFDTNDqgfK5eJfcRg8msG8fauprFoxRxts2lp2tH9lGAB7l1VxdNMIfVYfUwRGz5InNbnYE2yaTwB3HoVsJaKh0w0j0cqJnQmB7Texq6aNrGtOYLsiDIBz2HA8LqD6baB1ODzska8uicbw1LLjPfsm3qPtnbcRuvnbxQ6tcSdMIfkVQHE7NzG4MHUyEbGz1vZalqdGYpqAUdQBIzsmxnxa0APHJwIuDwKPXQEE1Z6eDEaciSwqIrCQbg4HdIPG2Y4HxCmazlQCXAsa2JTlG/Ye6xAfC+3fA8LOtzbbgtGbQte+W+/C3Ncyx7DlaXClTXyy1XU+KJlKe0tTl6TaSw0NO6ec2Aya0es93BjRz/IXKz9jWkddjVSI2te+5+bp47lrRzPMji93wGS++nekMmLYkI4AXsDuxp2Djcgbfi453yyDb7loXV9oDDhdMGMAdM4Ayy2ze7kOTBwHnvJW2YLhELSmqk1nUfh1L8lipU2nktxUWE+jpUvYHVNTFTk+yAZSOhza2/gSuxN6NTS35uuN+sII+DxxXB9Il039JRh5f2PYtMYz2L3dt24bd7X422ei93o31s5q6iPaeacQ7RbvaJO0aGkfRJb2m7fbPcFsJaIZpnqrrcNBfK0SQ3t20d3NHLbBF2eYtfK5Uz1V60i4to619ybNimccyeEbyd54B3kVfk0LXtLXAOa4EFpFwQd4IO8LMmuLVx/R1QJYB/VZidkfs37zH4Wzb0uOFzDvbKleUnSqLsfFPmiqMnF5ounSXRiCugMNQ249lwttMP0mHgfgeKznpHo9UYTWhpdZzSJIZm7nAHJwvuIORadx5ixN0aqNNvl1LsSm9RBZrz9Np9WTxyseovxXy11YQyXC3Skd+BzHMPGz3tY5vgQ4HxaFpmF3NbD7z9DW1i3ll27mupkiaUo7SJVovjrayjhqG2HaNBcB7Lhk5vk4ELqKrdQeKbVLPATfs5A8DkJBu8LsJ81aSwGJ2ytrqdJbk9Ox6ouQecUyiNduiXYVLauMWjnNn23CUC5P3hn4hynfo+aYdtSvopHXfT96O5zMTju33Oy7LoHNHBSDTXR4VtDNB7Tm7UfSRubPC5Fj0JWf9W+khocTgmJsza7OTlsP7rr+Fw7xaFv3R+9dza7Mvqhp9uHp9iNVjkzXiJdFsBaCIiALKeuXG/lOMVFjdsREDenZjvD+8L1qieYMY5x3NBcfIXWNcOjdWV7A8XNRONq1/wBZJ3jztmV5JqKbYNGavcG+S4bTxkHa2O0eMr7UnfIy5X2fIKBaFarqiSudW4i0R2lMzYtoEukLtoOdsk2YHG9ibm2Ytvt4Cy/q5RDFa1N1nDLOo9XxW/d3k7YTy6gotrMx40mGTPabPeBEzxfkSOobtHyUpVSekDWkRUsXBzpJD90NaP5yvMHoKve04Pdnn3aio8os5no86OifEJKh4uKZg2R/aS7TWnrZrX+djwWjlVPo50ezhkryM31DrdQ1jB+e0rWXWSCEREAREQFGeknggBpaoDM7ULjzt3mf9a5mOayR/QEEccl6iZnYPzBcxsfde52+xc3ZAvYkPJG5S70kP9mQf/Jb/wAqVZ0US5tKdw4Op/F5oqUmtxbno66OCWtlqni4p2BrLj25LjaB5hjXC31wtDqsPR5oNjCXPP62d7h4Naxlve13vVnqWUnmxDDIp2bE8UczN+zIxr23HGzgQvxhmDwUzS2nhihaTctjY1gJta5DQLmwGa9iIAuFptoy2voJqZ297bsP0XtzY78QF+l13UQGPtDcffh2IMkddoa4xzN+oTZ48Ra/i0LQOnjA/Cqu2Y7B7h4Bu1f3C6pHXHg3yfGagAANkImb/wDYLuP49pW/q2mFVgsDZQHAxvgcOBY1zow03+oAtT6Q0o05UrzjGST7N68n3l+k884kC9H+U/KKpvAxNPmH2H8xV2KE6Aathhks7+27XtAGs7uyWtBJ72diTlu5dVNlq2N3NK5u3UpPNZLX7F6mmo5MLM2s/Bvk2KVDQLNe7tm7t0neNrbgHlw8lplUt6QGHATUswGbmPjJzt3CHNHK/wA473dFO6M19i7+Hwkn3rX1KayzjmXNq7xv5XhdLMTdxjDXH67O47+JpUjVU+jpiJfhssR/VTG32Xta7+baVrLo5ECIiA4OntSY8LrXA2Ip5rEcCWEA+8rM2qqDaxilHJznfhjcR8QFpDWaf9D1v7h/5LP+pQf6WZ+7k/lUO/ls2tV/9ZeRVHejQ6Ii46TwqY9IIfOUf2ZfzYrnVVa/sP2qemmA9SRzD0D2g/mxZ3o/NRv4Z8c14MtVfpJV6Ps4dg9ha7Z5Gnx7rs/JwVlqlfRrxcGGqpjva9swz3hzdh2XTYb+IK6l1EhhERAERCUBSXpK4n3KSnHFz5TnusA1uXXad7lRkkLm22mkXG0Lgi4O4i+8dVPNMsQONY9sQm7C9sEbhb9Gy+1JvsR67/Ahd3XpgbYo6J8bAGRtdT3A3ABpY33B/wAVCq3kKdxTt3vnn4epUo5pssfUV/sSD7cv/NcrAVQ+jhjAfRT05N3RS7YHJkjQBb7zHHz6q3lNKQiIgCIiAzt6R9OBiED+LqcA/dkfb81MtTX+x4fty/8AMKh/pIzA19O0HNsFz5yOt+RUz1Ox2weA/SdKf+K8f4LWek7/APiX+S8mXqP1E0REXNyWFWmvqC+Hwu+jUAeTo3/4gKy1BNdLf9Ev6SR/zLK4NLZvqT6/PQoqfSziejRU9+tZc5thcB4F4J+IV7LP/o1/63Vfum/zrQC6yQQiIgIzrMH+h639w/8AJZ61MzhuLxA+0yRo8dgn8gVpXSyhM1BVRDIyQSsB5F0bgD71lfVtWCLFqRxNh2mx+MFn/Uol9DbtqkecX5FUd6NPIiLjhPC4WnGAfLaCaAC7y3aZ9tubfC5FvNd1Fdo1ZUakakd6eZ41msjMer3Sp2GYjHM4EMBMczbZ9m42dla92kB1ubQFrelqmyMbJG4PY8BzXNNw5pFwQeIIWdtcWr50cjq2nbeN5vM0D1HHfJl7LuPI+OXP1a64JcNAhmaZ6XMhoPfjJ4xk5FvNptmbgjO/XrO7p3dFVab0fg+RBlFxeTNPIophOtPDKhoLKuJhPsyu7J1+Vn2ufC699XpzQRC76ymblf8ASsJPgAbnyUspO4qu126xRR05pIHf1idtnEHOKM5F2W5ztw8zyvzNNvSCiY10eGjtZDl2z2kMb1a02L3eNhu37lXWgmh02L1bp6lz3RB+1NISbvdv7MHmRvtuHkrNevC3pupUeSR6lm8kTTUfof2cTq2UWdKCyIG+TL95/wB4iw6Dqp7pdo62uo5ad1gXC7HfReM2u9+R6ErqxRBrQ1oDWtAAA3ADIAdLL9rlV1iNSvd/qVo09OpLd/ZNjBKORmnQXSaTB8TD5GkBpMM8fHZvZ3iWkBw57Nr5rV9DWsmjZJE4PY8BzXA3BB3EKltburo1LTWUrbzNHzrAM5GgZOaBve0ZW4jqADBtXOtefCz2ZBmpibmImxbfe6M8DxtuPTeul4ffU72iqkN/Fcn73EOUdl5GqUUb0Z1h0Ne0dhOzbIv2TyGSDn3TvtzFx1UkWQKQiKtNaOtyGihfBTSCSrcC0bBDhDf23HdtDg3na+SAp7XLjgqsYnLTdsVoGn7HrfxlyvnRjCzTUVPCbXjiY11vpW738V1ROqXRZ1ZXiV4JigIle4+0+92MvfMl3ePRpvvWiVovSm7UpQt48NX+PySaMeIREWlkgKA67qgNwog+3LG0eIu78mlT5Vbr+qwKSnjvm6Yvt0Ywgn/iD3rLYLDbvqS68+5Zlup9LPF6Nbf61Vn+yZ/P/wClf6pH0aaI7FbLwJiYPuh5P8wV3LrBCCIiA/hF1jXFaY0OIyMAINPUO2Qbj9HJ3TzzABv1Wy1mfX9gXYYr2wHcqWNffK220bDgPINP3l41noC86WpEjGvabte0OB6OFx+a+qhWqHG/lGFxtJ70BMLvBubP4CB5FTVccvKDt686T4N/14E+LzWYREUUqPy9gIIIBBFiDmCDwI4hVXpfqPZK4yUL2xOOZhffYuT7Dhcs45WI8ArWRTrO/r2ctqjLLmuDKZRUt5mHEtW+IwHvUkrhe14x2oPX5u9h42Xih0NrnuDW0dTcm36GQDPmS2wHUrVaLY49K6uWtNZ9r9+Ja+AuZR+ieo6aRzX1xEMe/smkOkd0JF2sG7megV0Yfh8cEbYoWNjjaLNa0WA/7nqvQiwN/ilxfP8Adei3JbvfaXIwUdwREWMKwq50+1RR1hdPSlsM5zc05MkPM29R3UZHiOKsZFLtLytaVPiUnk/B9pTKKksmZMxnAJ6STs6iJ8TuG0Mj1a4ZOGe8Er0UmmNbEAI6uoaBuAmkt7r2WpaqkZKwskY2Rh3te0OafEOyKjVXqrwyR206laD9R8rB+Fjg34Lc7fpVSa/eg0+rVeORHdF8DP8AW6Y1swtLV1Dwci0yyWPiL2K9OiOg9TiEgbC0iMGz5nDuM55+063sjPduGavii1W4ZE7abSMJ+u6SQfhkcW/BSiKINaGtAa0ZAAAAdABuVF10phs5W8Hnzlw+2uZ6qL4nM0a0bhoadsEAs0ZucfWe473uPEm3kABwXVRFpFWpKrNzm8297JCWQREVs9CorX1ie3WwwjdFFtH7Ujrkfha0+avQm2/ILLGk+KOrsQmlYNozS2jAvctuGRjPjshoW19F7fbuZVeEV4v+syxWemRoDUFhXZYQ15BBnlfJnyFmDy7l/NWQubo3hApaOCnH6qNjL8yALnLmbnzXSXQyKEREAVb699GPlWGGZrbyUp7Ubr7BykGfC1nn7CshfiWIOaWuAIIIIO4g5EFAZg1L6TCmruxebR1IDLnhIL7HvuW+LgtBLMWn+iz8MxGSEXDQRJC6+ZYTdpBve7SC2/NpV8av9LRiFE2XLtW9yVvJ4HrDo4d4eJHBaN0nsHmrqC6pfh/juJNGX8SSoiLSiQEREAREQBF4sXxqGliMtRI2Ng4uO88mgZud0Fyqj0q16vddlAzYbmO2kALj1azc3n3r+AWTscLub1/tx05vRe+wolNR3lwV+JRQM25pGRMHtPcGj4qE4trsoIiRGZJzu7jbN/E+1x1AKobEsWmqHl88j5XHi9xdv4C+4dBku9q/0do6ydzK2rFK0AbO4bZzuNt3dZbLfvvktvtui9vBZ1pOT6tF6+JYdZ8Ca1HpBOuezo22vkXSkkjqAwWPmV84/SCkv3qNhHSVwPvLSplh2onCXt7k0s31hNGf5G2X7q/R1w93qS1MZtwexw8TtMv8VlFgdhll8Jd79Sj4kuZy8J160chAmZLAbZusJG35XZ3v4eCnuG4tDUM24JWSt5scD77bj4qq8b9G6dtzSVMcufqytMZt9pu0HHdwCr6vwTEMJma6Rk1M/wBmRp7ruOyHtJa7d6tz1Cxt10Yt6izotxfevXxKo1mt5qBFCtWWn4xGAslIFTEO+Bltt4SgfAgbj4hTVaJdW1S1qulUWq95kpNNZoIiKMehEX8c4AEk2AzJPAc0SzBCtbmk4pMOcxp+dqLxMHENI+cfvvYNNrjcXtVaakNFzV4oyRwvFTfPOuMtrdG3x2u99wrkaydLfl9c57Sexj+biGfqg5vtzcc/DZHBaA1Q6Gf0fhzRI2081pZeYuO7H91vDmXLq2DWP6O1UX9T1fby+xCqS2mThERZgthERAEREBA9b+gX9JUV4m3qYLvi+sPaiv1AuPrAbrlZ+0D0wfhtWJLOMbu5NHzbfeActtpzF+oyuVr1UNry1YljnYhSM7jrmoY32XH9eB9E+1yOfEkW6tKFaDpzWaejPU8tS1KSrZLG2SNwex4DmuGYIO4hfVUDqp1jfI3/ACeocfkzz3Sf1Tjx+weI4HPne/WuBAIIIOYIzBHMLlWKYbOwq7L1i9z5/wBomwntI/qIixRWFGdOdO4sNh2nDblffs4r2v8AWceDBz8gu7iWIMghkmkNmRtc93g0Xy6rOENNVY5iLiPWebkm5bFGDkPADIDifErP4NhsLmUq1d5U4b+vq9S1Unlot5zsVxerxOo2n9pPIb7MbGucGj6LGNvYeHibnNdOn1U4m8XFI4fafEw+57wQr80V0Rgw+Hs4G5kDbkIG28ji48szYbhddpZWv0n+G9i1prZWiz9FlkUKjnrJmc/8jOJ/sWf30X/6Xml1T4o3fSk+EkLv5XlaVRRl0quuMI+Pqe/BiZOq8DqqfvSwTw29p0cjLX6kBe7DdYGIQG8VZUC3AyOe38L7t+C1GuLiuhdFU37amicTvcGhr/xss74rIUelcHpVptdjz88vMpdDkyo8F9IHEYiBN2VS3jtMDHEcg6OwHiWlTik154ZWxGGvgfE17e+HN7aPfuBYNu/EHYFrb72XOxnUNTPuaaaSE/RdaRnhwcPMlQHHNUGIU9y2MTsFztQnaNh9QgOv4ArO22M2dxpGaT5PTzLTpyXA5NLjbaDEjNQvL4o5HdmTtN24ifUcCAc25G435rSmBY1HV07J4TdjxfqDxa7k4HIrJ00DmOLXtLXDItcCCOhBzC9FLi00THMjmljY71mte5rXfaANj5qziuEQxBRknsyXHfpy9D2FTZNcIq31ExSDD5C++w6Y9mDusGgOLeQ2r+YKshc5vrb9LXlRTzy4kuLzWYVU65tPRGw0MDu+8fPOHssP6v7TuPTxykGsnWGzD4uzjIdVPHcbv2Af1jv8BxPS6pbQ7RKoxat7NhJuduaZ1zstJu57jxcc7DielyNm6P4Q5yV1WWi+lc+vsXAs1anBEq1H6AfLar5VM29PTuBF/blFnNb1a3Jx+6MwStKrwYHgkVJTx08DdmOMWA+JcTxcTck8yvet8IwREQBERAEREAX5ewEEEAg5EHMEciv0iAznrd1RGjc6ro2k0xzfGMzCTxHOP8vBc7VxrWdR7NPVXfTXs1290Xh9Jn1d44clpx7AQQQCDkQcwRyKobWfqOcwvqsNaXMzc+mGZbzMX0m/U3jhfICPc2tK6punVWafvQ9TaeaLVpapkrGvjcHscLtc03BB4ghfVZk0M1g1OHP7h7SInvQuJ2T1b9B3UeYNlfWimndLiDfmX2ktd0L7B4tvNvabn6wuOdlzfE8ErWbco/NDny7fXcS4VFI7GJYdHUQvhlbtRyDZc25Fx4jMeS8eAaLU1Ewtpomxh3rG5LnWvbac4kkC5sL5XXVRYZV6ig6ak9l8M9C5ks8wiIrR6EREAREQBERAc7GNHaarbs1ELJerh3h4OGY8iq/xXULTveHQTyQtvmxwEgtyabgjzurRXwrq6OGMySvbGxu9ziAB5lZK0xG8oPZozfZv8HmUShF7z8YXhsdPCyGJuzHG0NaOg4nmTvJ5kqGaw9aUdADDBaWqtu3tivxfzd9X32yvEtOddbpA6HD7sacjUEWcf3bT6g+sc+g3qI6EavarFpT2fdjDvnJ33LRfMgcXyWN9nqLkA3WzYZ0flOXx73t2ef8Al6d5ZnV4RPLgGj9Xi9aWsJkkeduSV97NHF7jwHAAdAFqTQ3Q6DDaYQQDq959Z7vpO/wHAL96JaIU+HU4hp22G9zzYve76TzxPTcOC7a3VJJZIjhERegIiIAiIgCIiAIiIAiIgK+1ganKbEdqWO1PUn9Y0Xa/94wWufrDPde9rLP2kuhtbhco7eN0dndyZhJYSNxZINzsr2NnDkFsJfGrpGSscyRjXscLOY4BzSORByIQGbNGdeFTDZlU0VLBYbd9mQDxtZ+XMAnmrQwHWZQVdgycRvNvm5fm3XPsgnuuP2SV5dKvR/o6i76VzqV5z2QNuM/dJu3yNhyVU6Qal8SpbkQ/KGD24Tt5fYyffyKwN5gFpc5yS2XzXpu8i7GrJGiQUWVaLH62idsRzTwFv6slzQL843Zcb5hSWh12YjGLOdFL1fGL/wDDLVrtborXi/2pp9ua9S6qy4mhUVKQekBMANulidzs97fzBsvR/nCH/ch/fn/xKC+jl+v4r/ZepV8WJcaKmJPSCf7NGweMxP5MC5tZr4rXH5uKCMfZe4+8ut8FVDo3fS3pLta/GY+NEvlc/FtIKelbtVE0cQ5OcAT4N3u8gs54lrKxGcEPqpGg8I7R+XcANvEr44RoRiFcdqGmmk2s+0cNlpvnftJLA+9ZS36KPfWqfaK/L9Ch1+SLM0j18RMu2iiMrv2kl2s8Qwd53nsqrcWx6sxKZokdJO8nuRMBIHRkbBy5C+WatHRr0cXkh1fOGj9lDmfAvcLDyB8VbmjWhlJQM2aWFsd97/We77T3XcR0vYcFtFnhltZ/8Udeb1fvsLMpuW8qHQT0fnPLZcTOw3eKdh7x/ePb6o6Nzz3hXjQ0EcMbY4mNjjaLNY0AADoAvQiyBQEREAREQBERAEREAREQBERAEREAREQBERAeSvwqGduzNFHK3k9jXD+IKL4hqewqY3dSMac/0bnx7+jHAH3KZogKxq/R6w1/qmoi+zI0/wA7HLzf5uGH/t6v8cP/AIla6ICqo/Ryw8EEzVbhyL4rH3RArrUuozCWG5ge/wC1LL+TXAHzU/RAcbDNDKKnN4KWCM/SEbdr8RF/iuyiIAiIgCIiAIiIAiIgCIiAIiI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50" name="Picture 10" descr="http://www.free-graphics.com/clipart/Smiley/worrie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724399"/>
            <a:ext cx="1025236" cy="99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699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Mi</a:t>
            </a:r>
            <a:r>
              <a:rPr lang="en-US" dirty="0" smtClean="0"/>
              <a:t> </a:t>
            </a:r>
            <a:r>
              <a:rPr lang="en-US" u="sng" dirty="0" smtClean="0"/>
              <a:t>pap</a:t>
            </a:r>
            <a:r>
              <a:rPr lang="es-MX" dirty="0" smtClean="0"/>
              <a:t>á se llama Charles y mi </a:t>
            </a:r>
            <a:r>
              <a:rPr lang="es-MX" u="sng" dirty="0" smtClean="0"/>
              <a:t>mamá</a:t>
            </a:r>
            <a:r>
              <a:rPr lang="es-MX" dirty="0" smtClean="0"/>
              <a:t> se llama </a:t>
            </a:r>
            <a:r>
              <a:rPr lang="es-MX" dirty="0" err="1" smtClean="0"/>
              <a:t>Zella</a:t>
            </a:r>
            <a:r>
              <a:rPr lang="es-MX" dirty="0" smtClean="0"/>
              <a:t>.</a:t>
            </a:r>
            <a:endParaRPr lang="en-US" dirty="0"/>
          </a:p>
        </p:txBody>
      </p:sp>
      <p:pic>
        <p:nvPicPr>
          <p:cNvPr id="1026" name="Picture 2" descr="http://www.picturesnew.com/media/images/3b7c40ba4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095" y="1989685"/>
            <a:ext cx="1292326" cy="158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illustrationsof.com/royalty-free-woman-clipart-illustration-2103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851" y="1941194"/>
            <a:ext cx="1600200" cy="168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clipartbest.com/download?clipart=jixAq64i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599" y="3796859"/>
            <a:ext cx="1194659" cy="154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Content Placeholder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752" y="4018495"/>
            <a:ext cx="1348581" cy="1348581"/>
          </a:xfrm>
          <a:prstGeom prst="rect">
            <a:avLst/>
          </a:prstGeom>
        </p:spPr>
      </p:pic>
      <p:pic>
        <p:nvPicPr>
          <p:cNvPr id="1034" name="Picture 10" descr="https://d3ui957tjb5bqd.cloudfront.net/images/screenshots/products/3/34/34913/cmprettygirl5-220x146.jpg?137748113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631" y="4053131"/>
            <a:ext cx="2095500" cy="13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illustrationsof.com/royalty-free-woman-clipart-illustration-21722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711" y="4029830"/>
            <a:ext cx="1219200" cy="128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uisine Clipart of a Healthy Woman Eating a Salad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738" y="3828852"/>
            <a:ext cx="1433359" cy="148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" y="5410200"/>
            <a:ext cx="28194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500" dirty="0" smtClean="0">
                <a:solidFill>
                  <a:srgbClr val="070301"/>
                </a:solidFill>
              </a:rPr>
              <a:t>Soy yo.</a:t>
            </a:r>
          </a:p>
          <a:p>
            <a:pPr algn="ctr"/>
            <a:r>
              <a:rPr lang="es-MX" sz="2500" dirty="0" smtClean="0">
                <a:solidFill>
                  <a:srgbClr val="070301"/>
                </a:solidFill>
              </a:rPr>
              <a:t>Me llamo Srta. </a:t>
            </a:r>
            <a:r>
              <a:rPr lang="es-MX" sz="2500" dirty="0" err="1" smtClean="0">
                <a:solidFill>
                  <a:srgbClr val="070301"/>
                </a:solidFill>
              </a:rPr>
              <a:t>Dahlquist</a:t>
            </a:r>
            <a:endParaRPr lang="en-US" sz="2500" dirty="0">
              <a:solidFill>
                <a:srgbClr val="07030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39141" y="5448084"/>
            <a:ext cx="127085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500" dirty="0" err="1" smtClean="0">
                <a:solidFill>
                  <a:srgbClr val="070301"/>
                </a:solidFill>
              </a:rPr>
              <a:t>Jill</a:t>
            </a:r>
            <a:endParaRPr lang="en-US" sz="2500" dirty="0">
              <a:solidFill>
                <a:srgbClr val="07030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72500" y="5458259"/>
            <a:ext cx="127085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500" dirty="0" err="1" smtClean="0">
                <a:solidFill>
                  <a:srgbClr val="070301"/>
                </a:solidFill>
              </a:rPr>
              <a:t>Julie</a:t>
            </a:r>
            <a:endParaRPr lang="en-US" sz="2500" dirty="0">
              <a:solidFill>
                <a:srgbClr val="07030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11092" y="5410200"/>
            <a:ext cx="145457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500" dirty="0" err="1" smtClean="0">
                <a:solidFill>
                  <a:srgbClr val="070301"/>
                </a:solidFill>
              </a:rPr>
              <a:t>Heather</a:t>
            </a:r>
            <a:endParaRPr lang="en-US" sz="2500" dirty="0">
              <a:solidFill>
                <a:srgbClr val="07030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63343" y="5404201"/>
            <a:ext cx="127085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500" dirty="0" err="1" smtClean="0">
                <a:solidFill>
                  <a:srgbClr val="070301"/>
                </a:solidFill>
              </a:rPr>
              <a:t>Kristin</a:t>
            </a:r>
            <a:endParaRPr lang="en-US" sz="2500" dirty="0">
              <a:solidFill>
                <a:srgbClr val="07030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6643285" y="2209800"/>
            <a:ext cx="2040116" cy="1143000"/>
          </a:xfrm>
          <a:prstGeom prst="ellipse">
            <a:avLst/>
          </a:prstGeom>
          <a:solidFill>
            <a:schemeClr val="bg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solidFill>
                  <a:srgbClr val="070301"/>
                </a:solidFill>
              </a:rPr>
              <a:t>MI</a:t>
            </a:r>
          </a:p>
          <a:p>
            <a:pPr algn="ctr"/>
            <a:r>
              <a:rPr lang="es-MX" b="1" dirty="0" smtClean="0">
                <a:solidFill>
                  <a:srgbClr val="070301"/>
                </a:solidFill>
              </a:rPr>
              <a:t>FAMILIA</a:t>
            </a:r>
            <a:endParaRPr lang="en-US" b="1" dirty="0">
              <a:solidFill>
                <a:srgbClr val="0703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76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Tengo una </a:t>
            </a:r>
            <a:r>
              <a:rPr lang="es-MX" u="sng" dirty="0" smtClean="0"/>
              <a:t>perra</a:t>
            </a:r>
            <a:r>
              <a:rPr lang="es-MX" dirty="0" smtClean="0"/>
              <a:t> que se llama Daphne. Ella es una chihuahua y es </a:t>
            </a:r>
            <a:r>
              <a:rPr lang="es-MX" u="sng" dirty="0" smtClean="0"/>
              <a:t>blanca</a:t>
            </a:r>
            <a:r>
              <a:rPr lang="es-MX" dirty="0" smtClean="0"/>
              <a:t> y </a:t>
            </a:r>
            <a:r>
              <a:rPr lang="es-MX" u="sng" dirty="0" smtClean="0"/>
              <a:t>negra</a:t>
            </a:r>
            <a:r>
              <a:rPr lang="es-MX" dirty="0" smtClean="0"/>
              <a:t>. Ella tiene 10 años.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2590800"/>
            <a:ext cx="2935331" cy="3913775"/>
          </a:xfrm>
          <a:prstGeom prst="rect">
            <a:avLst/>
          </a:prstGeom>
        </p:spPr>
      </p:pic>
      <p:pic>
        <p:nvPicPr>
          <p:cNvPr id="7" name="Picture 2" descr="C:\Users\Kim\AppData\Local\Microsoft\Windows\Temporary Internet Files\Content.IE5\5PYLTJ0P\MC900436393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169" y="1295400"/>
            <a:ext cx="631371" cy="80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90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s-MX" dirty="0" smtClean="0"/>
              <a:t>Mi </a:t>
            </a:r>
            <a:r>
              <a:rPr lang="es-MX" u="sng" dirty="0" smtClean="0"/>
              <a:t>amiga</a:t>
            </a:r>
            <a:r>
              <a:rPr lang="es-MX" dirty="0" smtClean="0"/>
              <a:t> se llama Jenny.  Ella es </a:t>
            </a:r>
            <a:r>
              <a:rPr lang="es-MX" u="sng" dirty="0" smtClean="0"/>
              <a:t>baja</a:t>
            </a:r>
            <a:r>
              <a:rPr lang="es-MX" dirty="0" smtClean="0"/>
              <a:t>, </a:t>
            </a:r>
            <a:r>
              <a:rPr lang="es-MX" u="sng" dirty="0" smtClean="0"/>
              <a:t>rubia</a:t>
            </a:r>
            <a:r>
              <a:rPr lang="es-MX" dirty="0" smtClean="0"/>
              <a:t> y </a:t>
            </a:r>
            <a:r>
              <a:rPr lang="es-MX" u="sng" dirty="0" smtClean="0"/>
              <a:t>bonita</a:t>
            </a:r>
            <a:r>
              <a:rPr lang="es-MX" dirty="0" smtClean="0"/>
              <a:t>.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286000"/>
            <a:ext cx="2719058" cy="391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183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dirty="0" smtClean="0"/>
              <a:t>Ellos son mis </a:t>
            </a:r>
            <a:r>
              <a:rPr lang="es-MX" u="sng" dirty="0" smtClean="0"/>
              <a:t>amigos</a:t>
            </a:r>
            <a:r>
              <a:rPr lang="es-MX" dirty="0" smtClean="0"/>
              <a:t> en México.  Estoy </a:t>
            </a:r>
            <a:r>
              <a:rPr lang="es-MX" u="sng" dirty="0" smtClean="0"/>
              <a:t>feliz</a:t>
            </a:r>
            <a:r>
              <a:rPr lang="es-MX" dirty="0" smtClean="0"/>
              <a:t> porque es la </a:t>
            </a:r>
            <a:r>
              <a:rPr lang="es-MX" u="sng" dirty="0" smtClean="0"/>
              <a:t>Navidad</a:t>
            </a:r>
            <a:r>
              <a:rPr lang="es-MX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655" y="2209800"/>
            <a:ext cx="55880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02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4525963"/>
          </a:xfrm>
        </p:spPr>
        <p:txBody>
          <a:bodyPr>
            <a:noAutofit/>
          </a:bodyPr>
          <a:lstStyle/>
          <a:p>
            <a:r>
              <a:rPr lang="es-MX" sz="4500" dirty="0" smtClean="0"/>
              <a:t>Me gusta tocar el piano.</a:t>
            </a:r>
          </a:p>
          <a:p>
            <a:pPr marL="0" indent="0">
              <a:buNone/>
            </a:pPr>
            <a:endParaRPr lang="es-MX" sz="4500" dirty="0" smtClean="0">
              <a:solidFill>
                <a:srgbClr val="FFFF00"/>
              </a:solidFill>
            </a:endParaRPr>
          </a:p>
          <a:p>
            <a:r>
              <a:rPr lang="es-MX" sz="4500" dirty="0" smtClean="0"/>
              <a:t>Me gusta leer libros.</a:t>
            </a:r>
          </a:p>
          <a:p>
            <a:endParaRPr lang="es-MX" sz="4500" dirty="0" smtClean="0">
              <a:solidFill>
                <a:srgbClr val="FFFF00"/>
              </a:solidFill>
            </a:endParaRPr>
          </a:p>
          <a:p>
            <a:r>
              <a:rPr lang="es-MX" sz="4500" dirty="0" smtClean="0"/>
              <a:t>Me gusta dormir.</a:t>
            </a:r>
          </a:p>
          <a:p>
            <a:pPr marL="0" indent="0">
              <a:buNone/>
            </a:pPr>
            <a:endParaRPr lang="es-MX" sz="4500" dirty="0" smtClean="0">
              <a:solidFill>
                <a:srgbClr val="FFFF00"/>
              </a:solidFill>
            </a:endParaRPr>
          </a:p>
          <a:p>
            <a:r>
              <a:rPr lang="es-MX" sz="4500" dirty="0" smtClean="0"/>
              <a:t>Me gusta comer chocolate.</a:t>
            </a:r>
            <a:endParaRPr lang="en-US" sz="4500" dirty="0"/>
          </a:p>
        </p:txBody>
      </p:sp>
      <p:pic>
        <p:nvPicPr>
          <p:cNvPr id="5122" name="Picture 2" descr="C:\Users\Kim\AppData\Local\Microsoft\Windows\Temporary Internet Files\Content.IE5\5PYLTJ0P\MC90039066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28600"/>
            <a:ext cx="1442313" cy="141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Kim\AppData\Local\Microsoft\Windows\Temporary Internet Files\Content.IE5\CERWX1LJ\MP900411777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509" y="1863436"/>
            <a:ext cx="914399" cy="137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http://www.clipartbest.com/download?clipart=Kije9M4iq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1" y="3581400"/>
            <a:ext cx="2114550" cy="146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http://www.clipartbest.com/cliparts/dc8/MA4/dc8MA4bc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69950">
            <a:off x="7311911" y="5135629"/>
            <a:ext cx="1729099" cy="118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44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2667000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es-MX" sz="7000" dirty="0" smtClean="0"/>
              <a:t>El Fin.</a:t>
            </a:r>
            <a:endParaRPr lang="en-US" sz="7000" dirty="0"/>
          </a:p>
        </p:txBody>
      </p:sp>
    </p:spTree>
    <p:extLst>
      <p:ext uri="{BB962C8B-B14F-4D97-AF65-F5344CB8AC3E}">
        <p14:creationId xmlns:p14="http://schemas.microsoft.com/office/powerpoint/2010/main" val="302916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5" name="Picture 3" descr="C:\Users\Kim\AppData\Local\Microsoft\Windows\Temporary Internet Files\Content.IE5\HTN96171\MC900441498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609600"/>
            <a:ext cx="5257572" cy="5257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87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2173"/>
            <a:ext cx="8229600" cy="1143000"/>
          </a:xfrm>
        </p:spPr>
        <p:txBody>
          <a:bodyPr/>
          <a:lstStyle/>
          <a:p>
            <a:r>
              <a:rPr lang="es-MX" dirty="0" smtClean="0"/>
              <a:t>¿Cuánto tiempo?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0729997"/>
              </p:ext>
            </p:extLst>
          </p:nvPr>
        </p:nvGraphicFramePr>
        <p:xfrm>
          <a:off x="457200" y="2028354"/>
          <a:ext cx="8229600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3000" dirty="0" smtClean="0"/>
                        <a:t>MINUTOS EN CLASE</a:t>
                      </a:r>
                      <a:endParaRPr lang="en-US" sz="3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 dirty="0" smtClean="0"/>
                        <a:t>IDIOMA META</a:t>
                      </a:r>
                      <a:endParaRPr lang="en-US" sz="3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000" dirty="0" smtClean="0"/>
                        <a:t>INGLÉS</a:t>
                      </a:r>
                      <a:endParaRPr lang="en-US" sz="3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5000" dirty="0" smtClean="0"/>
                        <a:t>55</a:t>
                      </a:r>
                      <a:endParaRPr lang="en-US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5000" dirty="0" smtClean="0"/>
                        <a:t>49.5</a:t>
                      </a:r>
                      <a:endParaRPr lang="en-US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5000" dirty="0" smtClean="0"/>
                        <a:t>5.5</a:t>
                      </a:r>
                      <a:endParaRPr lang="en-US" sz="5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5000" dirty="0" smtClean="0"/>
                        <a:t>65</a:t>
                      </a:r>
                      <a:endParaRPr lang="en-US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5000" dirty="0" smtClean="0"/>
                        <a:t>59.5</a:t>
                      </a:r>
                      <a:endParaRPr lang="en-US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5000" dirty="0" smtClean="0"/>
                        <a:t>6.5</a:t>
                      </a:r>
                      <a:endParaRPr lang="en-US" sz="5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5000" dirty="0" smtClean="0"/>
                        <a:t>75</a:t>
                      </a:r>
                      <a:endParaRPr lang="en-US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5000" dirty="0" smtClean="0"/>
                        <a:t>69.5</a:t>
                      </a:r>
                      <a:endParaRPr lang="en-US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5000" dirty="0" smtClean="0"/>
                        <a:t>7.5</a:t>
                      </a:r>
                      <a:endParaRPr lang="en-US" sz="5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5000" dirty="0" smtClean="0"/>
                        <a:t>85</a:t>
                      </a:r>
                      <a:endParaRPr lang="en-US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5000" dirty="0" smtClean="0"/>
                        <a:t>79.5</a:t>
                      </a:r>
                      <a:endParaRPr lang="en-US" sz="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5000" dirty="0" smtClean="0"/>
                        <a:t>8.5</a:t>
                      </a:r>
                      <a:endParaRPr lang="en-US" sz="5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810000" y="152400"/>
            <a:ext cx="5257800" cy="533400"/>
          </a:xfrm>
          <a:prstGeom prst="rect">
            <a:avLst/>
          </a:prstGeom>
          <a:solidFill>
            <a:schemeClr val="accent3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</a:rPr>
              <a:t>Clave: planear bien, pensar de antemano cuáles conceptos les serán difíciles o abstractos.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5-Point Star 8"/>
          <p:cNvSpPr/>
          <p:nvPr/>
        </p:nvSpPr>
        <p:spPr>
          <a:xfrm rot="20281571">
            <a:off x="-167609" y="-463591"/>
            <a:ext cx="2734809" cy="240135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5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90%</a:t>
            </a:r>
            <a:endParaRPr lang="en-US" sz="25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69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repeatCount="4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865947" y="0"/>
            <a:ext cx="5791200" cy="944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sz="3600" b="1" kern="1200" cap="none" spc="5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4800" i="1" dirty="0" smtClean="0">
                <a:solidFill>
                  <a:schemeClr val="bg1">
                    <a:lumMod val="50000"/>
                  </a:schemeClr>
                </a:solidFill>
              </a:rPr>
              <a:t>¿Cómo me lo sé?</a:t>
            </a:r>
            <a:endParaRPr lang="en-US" sz="48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715241" y="712861"/>
            <a:ext cx="4343400" cy="17538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sz="3600" b="1" kern="1200" cap="none" spc="5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s-MX" sz="10000" dirty="0" smtClean="0">
                <a:ln w="38100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HOW</a:t>
            </a:r>
            <a:endParaRPr lang="en-US" sz="10000" dirty="0">
              <a:ln w="38100" cmpd="sng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352800" y="1018274"/>
            <a:ext cx="64008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sz="3600" b="1" kern="1200" cap="none" spc="5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6600" dirty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es-MX" sz="6600" dirty="0" smtClean="0">
                <a:solidFill>
                  <a:schemeClr val="bg1">
                    <a:lumMod val="50000"/>
                  </a:schemeClr>
                </a:solidFill>
              </a:rPr>
              <a:t>o I </a:t>
            </a:r>
            <a:r>
              <a:rPr lang="es-MX" sz="6600" dirty="0" err="1" smtClean="0">
                <a:solidFill>
                  <a:schemeClr val="bg1">
                    <a:lumMod val="50000"/>
                  </a:schemeClr>
                </a:solidFill>
              </a:rPr>
              <a:t>know</a:t>
            </a:r>
            <a:r>
              <a:rPr lang="es-MX" sz="6600" dirty="0">
                <a:solidFill>
                  <a:schemeClr val="bg1">
                    <a:lumMod val="50000"/>
                  </a:schemeClr>
                </a:solidFill>
              </a:rPr>
              <a:t>?</a:t>
            </a:r>
            <a:endParaRPr lang="en-US" sz="66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78" name="Picture 6" descr="http://www.fotosearch.com/bthumb/LIF/LIF115/SA4030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329" y="2452255"/>
            <a:ext cx="1133475" cy="1870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www.fotosearch.com/bthumb/UPC/UPC003/kha090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52308" y="3188179"/>
            <a:ext cx="1953491" cy="1354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loud Callout 5"/>
          <p:cNvSpPr/>
          <p:nvPr/>
        </p:nvSpPr>
        <p:spPr>
          <a:xfrm>
            <a:off x="5012748" y="2209800"/>
            <a:ext cx="1845252" cy="1219200"/>
          </a:xfrm>
          <a:prstGeom prst="cloudCallout">
            <a:avLst>
              <a:gd name="adj1" fmla="val 61073"/>
              <a:gd name="adj2" fmla="val 46590"/>
            </a:avLst>
          </a:prstGeom>
          <a:solidFill>
            <a:srgbClr val="EA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>
                  <a:lumMod val="50000"/>
                </a:schemeClr>
              </a:solidFill>
              <a:latin typeface="Bernard MT Condensed" pitchFamily="18" charset="0"/>
            </a:endParaRPr>
          </a:p>
        </p:txBody>
      </p:sp>
      <p:pic>
        <p:nvPicPr>
          <p:cNvPr id="3086" name="Picture 14" descr="http://www.fotosearch.com/bthumb/UNN/UNN113/u1706132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803" y="4842164"/>
            <a:ext cx="2143468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http://rds.yahoo.com/_ylt=A0S020xa0nBMpx0AlPmjzbkF/SIG=136p0rfaa/EXP=1282548698/**http%3a/www.photographycorner.com/galleries/data/1297/ccc42-05---Eyes-Wide-Ope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803" y="2614611"/>
            <a:ext cx="2286000" cy="178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Go to fullsize image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721" y="2421410"/>
            <a:ext cx="1061306" cy="79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48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757" y="2095500"/>
            <a:ext cx="8686800" cy="1143000"/>
          </a:xfrm>
        </p:spPr>
        <p:txBody>
          <a:bodyPr/>
          <a:lstStyle/>
          <a:p>
            <a:pPr algn="l"/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>el Lema de los </a:t>
            </a:r>
            <a:r>
              <a:rPr lang="es-MX" dirty="0" err="1" smtClean="0"/>
              <a:t>Boy</a:t>
            </a:r>
            <a:r>
              <a:rPr lang="es-MX" dirty="0" smtClean="0"/>
              <a:t> Scouts: </a:t>
            </a:r>
            <a:br>
              <a:rPr lang="es-MX" dirty="0" smtClean="0"/>
            </a:br>
            <a:r>
              <a:rPr lang="es-MX" dirty="0" smtClean="0"/>
              <a:t>SER PREPARADO</a:t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/>
            </a:r>
            <a:br>
              <a:rPr lang="es-MX" dirty="0" smtClean="0"/>
            </a:br>
            <a:endParaRPr lang="en-US" dirty="0"/>
          </a:p>
        </p:txBody>
      </p:sp>
      <p:sp>
        <p:nvSpPr>
          <p:cNvPr id="4" name="AutoShape 2" descr="https://beyondtheflow.files.wordpress.com/2014/12/scouts-be-prepar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199" y="160338"/>
            <a:ext cx="2005329" cy="250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424455"/>
            <a:ext cx="3286125" cy="164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125031"/>
            <a:ext cx="2857500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428" y="3791531"/>
            <a:ext cx="2155441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199" y="4186818"/>
            <a:ext cx="1968573" cy="208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5700312"/>
            <a:ext cx="989047" cy="737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086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¿Y si aun no me entienden?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839200" cy="4525963"/>
          </a:xfrm>
        </p:spPr>
        <p:txBody>
          <a:bodyPr/>
          <a:lstStyle/>
          <a:p>
            <a:r>
              <a:rPr lang="es-MX" sz="2500" dirty="0" smtClean="0"/>
              <a:t>Si después de 3-4 intentos maravillosos necesita hacer una o más de los siguiente: </a:t>
            </a:r>
          </a:p>
          <a:p>
            <a:pPr lvl="1"/>
            <a:r>
              <a:rPr lang="es-MX" sz="2500" dirty="0" smtClean="0"/>
              <a:t>Déjelo por hoy, siga con la lección, cambiar/afinar para mañana</a:t>
            </a:r>
          </a:p>
          <a:p>
            <a:pPr lvl="1"/>
            <a:r>
              <a:rPr lang="es-MX" sz="2500" dirty="0" smtClean="0"/>
              <a:t>Pregúntese ¿el concepto fue demasiado vago/abstracto? ¿La manera que lo presenté fue muy vago?</a:t>
            </a:r>
          </a:p>
          <a:p>
            <a:pPr lvl="1"/>
            <a:r>
              <a:rPr lang="es-MX" sz="2500" dirty="0" smtClean="0"/>
              <a:t>¿Lo hago de nuevo en español en la próxima clase? </a:t>
            </a:r>
            <a:r>
              <a:rPr lang="es-MX" sz="2500" dirty="0" smtClean="0">
                <a:solidFill>
                  <a:srgbClr val="FF0000"/>
                </a:solidFill>
              </a:rPr>
              <a:t>O</a:t>
            </a:r>
            <a:r>
              <a:rPr lang="es-MX" sz="2500" dirty="0" smtClean="0"/>
              <a:t> </a:t>
            </a:r>
            <a:r>
              <a:rPr lang="es-MX" sz="2500" dirty="0" err="1" smtClean="0"/>
              <a:t>this</a:t>
            </a:r>
            <a:r>
              <a:rPr lang="es-MX" sz="2500" dirty="0" smtClean="0"/>
              <a:t> </a:t>
            </a:r>
            <a:r>
              <a:rPr lang="es-MX" sz="2500" dirty="0" err="1" smtClean="0"/>
              <a:t>is</a:t>
            </a:r>
            <a:r>
              <a:rPr lang="es-MX" sz="2500" dirty="0" smtClean="0"/>
              <a:t> a </a:t>
            </a:r>
            <a:r>
              <a:rPr lang="es-MX" sz="2500" b="1" dirty="0" err="1" smtClean="0"/>
              <a:t>must</a:t>
            </a:r>
            <a:r>
              <a:rPr lang="es-MX" sz="2500" b="1" dirty="0" smtClean="0"/>
              <a:t> do </a:t>
            </a:r>
            <a:r>
              <a:rPr lang="es-MX" sz="2500" dirty="0" smtClean="0"/>
              <a:t>in English.  </a:t>
            </a:r>
          </a:p>
          <a:p>
            <a:pPr lvl="0"/>
            <a:r>
              <a:rPr lang="es-MX" sz="2500" dirty="0" smtClean="0">
                <a:solidFill>
                  <a:srgbClr val="000000"/>
                </a:solidFill>
              </a:rPr>
              <a:t>Mientras planea, piense como si fuera uno de sus estudiantes:  “Estoy nervioso”. “No me importa”. “Me distraigo fácilmente”. “Estoy cansado”.……..  </a:t>
            </a:r>
          </a:p>
          <a:p>
            <a:pPr lvl="0"/>
            <a:r>
              <a:rPr lang="es-MX" sz="2500" b="1" dirty="0" smtClean="0">
                <a:solidFill>
                  <a:srgbClr val="FF0000"/>
                </a:solidFill>
              </a:rPr>
              <a:t>“¿Qué necesito para poder entender el mensaje de mi maestro?”</a:t>
            </a:r>
            <a:endParaRPr lang="es-MX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1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trivworks.com/wp-content/uploads/2013/08/team.building.activities.goals_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52400"/>
            <a:ext cx="2987778" cy="26467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685800" y="904291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algn="l"/>
            <a:r>
              <a:rPr lang="es-MX" kern="0" dirty="0" smtClean="0"/>
              <a:t>¿Cuál es el </a:t>
            </a:r>
          </a:p>
          <a:p>
            <a:pPr algn="l"/>
            <a:r>
              <a:rPr lang="es-MX" b="1" kern="0" dirty="0" smtClean="0"/>
              <a:t>PROPÓSITO</a:t>
            </a:r>
            <a:r>
              <a:rPr lang="es-MX" kern="0" dirty="0" smtClean="0"/>
              <a:t> </a:t>
            </a:r>
          </a:p>
          <a:p>
            <a:pPr algn="l"/>
            <a:r>
              <a:rPr lang="es-MX" kern="0" dirty="0" smtClean="0"/>
              <a:t>de lenguaje?</a:t>
            </a:r>
            <a:endParaRPr lang="en-US" kern="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08709" y="2819400"/>
            <a:ext cx="8229600" cy="4525963"/>
          </a:xfrm>
        </p:spPr>
        <p:txBody>
          <a:bodyPr/>
          <a:lstStyle/>
          <a:p>
            <a:r>
              <a:rPr lang="es-MX" dirty="0" smtClean="0"/>
              <a:t>“Los idiomas son una herramienta básica y necesaria para que los jóvenes del siglo XXI logren comunicarse con el mundo y puedan avanzar en sus carreras.”</a:t>
            </a:r>
          </a:p>
          <a:p>
            <a:pPr marL="0" indent="0" algn="r">
              <a:buNone/>
            </a:pPr>
            <a:endParaRPr lang="es-MX" sz="2500" dirty="0"/>
          </a:p>
          <a:p>
            <a:pPr marL="0" indent="0" algn="r">
              <a:buNone/>
            </a:pPr>
            <a:r>
              <a:rPr lang="es-MX" sz="2500" dirty="0" err="1" smtClean="0"/>
              <a:t>Gregg</a:t>
            </a:r>
            <a:r>
              <a:rPr lang="es-MX" sz="2500" dirty="0" smtClean="0"/>
              <a:t> Roberts, USOE </a:t>
            </a:r>
          </a:p>
          <a:p>
            <a:pPr marL="0" indent="0" algn="r">
              <a:buNone/>
            </a:pPr>
            <a:r>
              <a:rPr lang="es-MX" sz="2500" i="1" dirty="0" smtClean="0"/>
              <a:t>“Es el monolingüismo el analfabetismo del siglo XXI?” </a:t>
            </a:r>
          </a:p>
          <a:p>
            <a:pPr marL="0" indent="0" algn="r">
              <a:buNone/>
            </a:pPr>
            <a:r>
              <a:rPr lang="es-MX" sz="2500" dirty="0" smtClean="0"/>
              <a:t>BBC Mundo</a:t>
            </a:r>
            <a:endParaRPr lang="en-US" sz="2500" dirty="0"/>
          </a:p>
        </p:txBody>
      </p:sp>
      <p:sp>
        <p:nvSpPr>
          <p:cNvPr id="8" name="Oval 7"/>
          <p:cNvSpPr/>
          <p:nvPr/>
        </p:nvSpPr>
        <p:spPr>
          <a:xfrm>
            <a:off x="2667000" y="3886200"/>
            <a:ext cx="25908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228600" y="304800"/>
            <a:ext cx="9448800" cy="3352800"/>
          </a:xfrm>
        </p:spPr>
        <p:txBody>
          <a:bodyPr/>
          <a:lstStyle/>
          <a:p>
            <a:r>
              <a:rPr lang="es-MX" dirty="0" smtClean="0"/>
              <a:t>Piensa en cada clase como una</a:t>
            </a:r>
            <a:br>
              <a:rPr lang="es-MX" dirty="0" smtClean="0"/>
            </a:br>
            <a:r>
              <a:rPr lang="es-MX" sz="6000" dirty="0" smtClean="0"/>
              <a:t>GRAN CONVERSACIÓN SEMESTRAL O ANUAL </a:t>
            </a:r>
            <a:endParaRPr lang="en-US" sz="6000" dirty="0"/>
          </a:p>
        </p:txBody>
      </p:sp>
      <p:pic>
        <p:nvPicPr>
          <p:cNvPr id="3074" name="Picture 2" descr="http://cdn.grid.fotosearch.com/CSP/CSP412/k41209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574473"/>
            <a:ext cx="3984534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26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Nicci Wadsworth's Profile 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5" descr="https://scontent-sjc2-1.xx.fbcdn.net/v/t1.0-9/12249891_10153321179857098_8504581105138543693_n.jpg?oh=6646afd380671b575ebc8d16bd1f5a50&amp;oe=57CD4689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333500"/>
            <a:ext cx="52578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9" descr="https://ferrebeekeeper.files.wordpress.com/2014/06/550px-corona_real_de_espac3b1a_1-svg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1" descr="https://ferrebeekeeper.files.wordpress.com/2014/06/550px-corona_real_de_espac3b1a_1-svg.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4" descr="https://ferrebeekeeper.files.wordpress.com/2014/06/550px-corona_real_de_espac3b1a_1-svg.pn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6" descr="https://ferrebeekeeper.files.wordpress.com/2014/06/550px-corona_real_de_espac3b1a_1-svg.pn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4343400"/>
            <a:ext cx="22479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Picture 19" descr="http://www.clker.com/cliparts/C/V/O/y/J/j/princess-crown-m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8867">
            <a:off x="4596663" y="45316"/>
            <a:ext cx="283845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8"/>
          <p:cNvSpPr/>
          <p:nvPr/>
        </p:nvSpPr>
        <p:spPr>
          <a:xfrm>
            <a:off x="307975" y="478993"/>
            <a:ext cx="2130425" cy="188320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</a:rPr>
              <a:t>Una nación dividida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1" name="Straight Connector 10"/>
          <p:cNvCxnSpPr>
            <a:stCxn id="9" idx="0"/>
            <a:endCxn id="9" idx="4"/>
          </p:cNvCxnSpPr>
          <p:nvPr/>
        </p:nvCxnSpPr>
        <p:spPr>
          <a:xfrm>
            <a:off x="1373188" y="478993"/>
            <a:ext cx="0" cy="18832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148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imosa design template">
  <a:themeElements>
    <a:clrScheme name="Default Design 2">
      <a:dk1>
        <a:srgbClr val="000000"/>
      </a:dk1>
      <a:lt1>
        <a:srgbClr val="E8C567"/>
      </a:lt1>
      <a:dk2>
        <a:srgbClr val="2B5502"/>
      </a:dk2>
      <a:lt2>
        <a:srgbClr val="777777"/>
      </a:lt2>
      <a:accent1>
        <a:srgbClr val="909082"/>
      </a:accent1>
      <a:accent2>
        <a:srgbClr val="809EA8"/>
      </a:accent2>
      <a:accent3>
        <a:srgbClr val="F2DFB8"/>
      </a:accent3>
      <a:accent4>
        <a:srgbClr val="000000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Default Design">
      <a:majorFont>
        <a:latin typeface="Palatino Linotype"/>
        <a:ea typeface=""/>
        <a:cs typeface=""/>
      </a:majorFont>
      <a:minorFont>
        <a:latin typeface="Palatino Linoty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E8C567"/>
        </a:lt1>
        <a:dk2>
          <a:srgbClr val="2B5502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2DFB8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8C567"/>
        </a:lt1>
        <a:dk2>
          <a:srgbClr val="2B5502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F2DFB8"/>
        </a:accent3>
        <a:accent4>
          <a:srgbClr val="000000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Mimosa design template</Template>
  <TotalTime>5728</TotalTime>
  <Words>615</Words>
  <Application>Microsoft Office PowerPoint</Application>
  <PresentationFormat>On-screen Show (4:3)</PresentationFormat>
  <Paragraphs>164</Paragraphs>
  <Slides>40</Slides>
  <Notes>40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Mimosa design template</vt:lpstr>
      <vt:lpstr> “Aprovechar al máximo el uso del lenguaje meta por los estudiantes y los maestros: métodos e ideas de práctica”​ </vt:lpstr>
      <vt:lpstr>PowerPoint Presentation</vt:lpstr>
      <vt:lpstr>el enfoque</vt:lpstr>
      <vt:lpstr>¿Cuánto tiempo?</vt:lpstr>
      <vt:lpstr> el Lema de los Boy Scouts:  SER PREPARADO   </vt:lpstr>
      <vt:lpstr>¿Y si aun no me entienden?</vt:lpstr>
      <vt:lpstr>PowerPoint Presentation</vt:lpstr>
      <vt:lpstr>Piensa en cada clase como una GRAN CONVERSACIÓN SEMESTRAL O ANUAL </vt:lpstr>
      <vt:lpstr>PowerPoint Presentation</vt:lpstr>
      <vt:lpstr>CONVERSACIÓN </vt:lpstr>
      <vt:lpstr>conversación natural </vt:lpstr>
      <vt:lpstr>Adecuado e interesante para la edad de los estudiantes</vt:lpstr>
      <vt:lpstr>¿La primera conversación? </vt:lpstr>
      <vt:lpstr>PowerPoint Presentation</vt:lpstr>
      <vt:lpstr>PowerPoint Presentation</vt:lpstr>
      <vt:lpstr>PowerPoint Presentation</vt:lpstr>
      <vt:lpstr>PowerPoint Presentation</vt:lpstr>
      <vt:lpstr>Practicar</vt:lpstr>
      <vt:lpstr>PowerPoint Presentation</vt:lpstr>
      <vt:lpstr>¿De dónde eres?</vt:lpstr>
      <vt:lpstr>PowerPoint Presentation</vt:lpstr>
      <vt:lpstr>«¿De dónde eres?»           «Soy de España.»</vt:lpstr>
      <vt:lpstr>PowerPoint Presentation</vt:lpstr>
      <vt:lpstr>PowerPoint Presentation</vt:lpstr>
      <vt:lpstr>Practicar</vt:lpstr>
      <vt:lpstr>PowerPoint Presentation</vt:lpstr>
      <vt:lpstr>PowerPoint Presentation</vt:lpstr>
      <vt:lpstr>SOY YO</vt:lpstr>
      <vt:lpstr>Me llamo  Srta. Dahlquist.  </vt:lpstr>
      <vt:lpstr>Soy de Utah. </vt:lpstr>
      <vt:lpstr>Vivo en West Jordan en una  casa pequeña con una puerta roja.</vt:lpstr>
      <vt:lpstr>PowerPoint Presentation</vt:lpstr>
      <vt:lpstr>Mi papá se llama Charles y mi mamá se llama Zella.</vt:lpstr>
      <vt:lpstr>Tengo una perra que se llama Daphne. Ella es una chihuahua y es blanca y negra. Ella tiene 10 años. </vt:lpstr>
      <vt:lpstr>Mi amiga se llama Jenny.  Ella es baja, rubia y bonita.</vt:lpstr>
      <vt:lpstr>Ellos son mis amigos en México.  Estoy feliz porque es la Navidad.</vt:lpstr>
      <vt:lpstr>PowerPoint Presentation</vt:lpstr>
      <vt:lpstr>El Fin.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“Aprovechar al máximo el uso del lenguaje meta por los estudiantes y los maestros: métodos e ideas de práctica”</dc:title>
  <dc:creator>La Muñequita</dc:creator>
  <cp:lastModifiedBy>La Muñequita</cp:lastModifiedBy>
  <cp:revision>114</cp:revision>
  <dcterms:created xsi:type="dcterms:W3CDTF">2016-06-16T00:03:52Z</dcterms:created>
  <dcterms:modified xsi:type="dcterms:W3CDTF">2016-06-24T00:33:21Z</dcterms:modified>
</cp:coreProperties>
</file>